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313" r:id="rId2"/>
    <p:sldId id="542" r:id="rId3"/>
    <p:sldId id="499" r:id="rId4"/>
    <p:sldId id="360" r:id="rId5"/>
    <p:sldId id="381" r:id="rId6"/>
    <p:sldId id="383" r:id="rId7"/>
    <p:sldId id="384" r:id="rId8"/>
    <p:sldId id="385" r:id="rId9"/>
    <p:sldId id="493" r:id="rId10"/>
    <p:sldId id="494" r:id="rId11"/>
    <p:sldId id="390" r:id="rId12"/>
    <p:sldId id="448" r:id="rId13"/>
    <p:sldId id="388" r:id="rId14"/>
    <p:sldId id="450" r:id="rId15"/>
    <p:sldId id="451" r:id="rId16"/>
    <p:sldId id="449" r:id="rId17"/>
    <p:sldId id="446" r:id="rId18"/>
    <p:sldId id="393" r:id="rId19"/>
    <p:sldId id="395" r:id="rId20"/>
    <p:sldId id="454" r:id="rId21"/>
    <p:sldId id="504" r:id="rId22"/>
    <p:sldId id="405" r:id="rId23"/>
    <p:sldId id="495" r:id="rId24"/>
    <p:sldId id="403" r:id="rId25"/>
    <p:sldId id="496" r:id="rId26"/>
    <p:sldId id="531" r:id="rId27"/>
    <p:sldId id="509" r:id="rId28"/>
    <p:sldId id="511" r:id="rId29"/>
    <p:sldId id="513" r:id="rId30"/>
    <p:sldId id="512" r:id="rId31"/>
    <p:sldId id="520" r:id="rId32"/>
    <p:sldId id="515" r:id="rId33"/>
    <p:sldId id="518" r:id="rId34"/>
    <p:sldId id="519" r:id="rId35"/>
    <p:sldId id="517" r:id="rId36"/>
    <p:sldId id="521" r:id="rId37"/>
    <p:sldId id="523" r:id="rId38"/>
    <p:sldId id="524" r:id="rId39"/>
    <p:sldId id="526" r:id="rId40"/>
    <p:sldId id="525" r:id="rId41"/>
    <p:sldId id="527" r:id="rId42"/>
    <p:sldId id="528" r:id="rId43"/>
    <p:sldId id="529" r:id="rId44"/>
    <p:sldId id="530" r:id="rId45"/>
    <p:sldId id="396" r:id="rId46"/>
    <p:sldId id="409" r:id="rId47"/>
    <p:sldId id="400" r:id="rId48"/>
    <p:sldId id="401" r:id="rId49"/>
    <p:sldId id="456" r:id="rId50"/>
    <p:sldId id="508" r:id="rId51"/>
    <p:sldId id="507" r:id="rId52"/>
    <p:sldId id="533" r:id="rId53"/>
    <p:sldId id="534" r:id="rId54"/>
    <p:sldId id="535" r:id="rId55"/>
    <p:sldId id="505" r:id="rId56"/>
    <p:sldId id="412" r:id="rId57"/>
    <p:sldId id="413" r:id="rId58"/>
    <p:sldId id="411" r:id="rId59"/>
    <p:sldId id="416" r:id="rId60"/>
    <p:sldId id="469" r:id="rId61"/>
    <p:sldId id="470" r:id="rId62"/>
    <p:sldId id="421" r:id="rId63"/>
    <p:sldId id="425" r:id="rId64"/>
    <p:sldId id="426" r:id="rId65"/>
    <p:sldId id="427" r:id="rId66"/>
    <p:sldId id="423" r:id="rId67"/>
    <p:sldId id="428" r:id="rId68"/>
    <p:sldId id="429" r:id="rId69"/>
    <p:sldId id="430" r:id="rId70"/>
    <p:sldId id="432" r:id="rId71"/>
    <p:sldId id="431" r:id="rId72"/>
    <p:sldId id="433" r:id="rId73"/>
    <p:sldId id="434" r:id="rId74"/>
    <p:sldId id="435" r:id="rId75"/>
    <p:sldId id="436" r:id="rId76"/>
    <p:sldId id="437" r:id="rId77"/>
    <p:sldId id="445" r:id="rId78"/>
    <p:sldId id="444" r:id="rId79"/>
    <p:sldId id="481" r:id="rId80"/>
    <p:sldId id="482" r:id="rId81"/>
    <p:sldId id="419" r:id="rId82"/>
    <p:sldId id="484" r:id="rId83"/>
    <p:sldId id="417" r:id="rId84"/>
    <p:sldId id="485" r:id="rId85"/>
    <p:sldId id="474" r:id="rId86"/>
    <p:sldId id="536" r:id="rId87"/>
    <p:sldId id="418" r:id="rId88"/>
    <p:sldId id="455" r:id="rId89"/>
  </p:sldIdLst>
  <p:sldSz cx="12192000" cy="6858000"/>
  <p:notesSz cx="6858000" cy="9144000"/>
  <p:embeddedFontLst>
    <p:embeddedFont>
      <p:font typeface="等线" panose="02010600030101010101" pitchFamily="2" charset="-122"/>
      <p:regular r:id="rId91"/>
      <p:bold r:id="rId92"/>
    </p:embeddedFont>
    <p:embeddedFont>
      <p:font typeface="微软雅黑" panose="020B0503020204020204" pitchFamily="34" charset="-122"/>
      <p:regular r:id="rId93"/>
      <p:bold r:id="rId94"/>
    </p:embeddedFont>
    <p:embeddedFont>
      <p:font typeface="微软雅黑 Light" panose="020B0503020204020204" pitchFamily="34" charset="-122"/>
      <p:regular r:id="rId9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700"/>
    <a:srgbClr val="8CC739"/>
    <a:srgbClr val="1D548B"/>
    <a:srgbClr val="3584CB"/>
    <a:srgbClr val="085DAD"/>
    <a:srgbClr val="56E3ED"/>
    <a:srgbClr val="70A8DA"/>
    <a:srgbClr val="00182E"/>
    <a:srgbClr val="D6540C"/>
    <a:srgbClr val="7BA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1" autoAdjust="0"/>
    <p:restoredTop sz="87978" autoAdjust="0"/>
  </p:normalViewPr>
  <p:slideViewPr>
    <p:cSldViewPr snapToGrid="0">
      <p:cViewPr varScale="1">
        <p:scale>
          <a:sx n="94" d="100"/>
          <a:sy n="94" d="100"/>
        </p:scale>
        <p:origin x="10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B989C-1730-4662-AB0E-A826E884CE6C}" type="datetimeFigureOut">
              <a:rPr lang="zh-CN" altLang="en-US" smtClean="0"/>
              <a:t>2019/11/22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BFBB2-B12A-44F0-9139-9D076CD1DE67}" type="slidenum">
              <a:rPr lang="zh-CN" altLang="en-US" smtClean="0"/>
              <a:t>‹#›</a:t>
            </a:fld>
            <a:endParaRPr lang="zh-CN" altLang="en-US"/>
          </a:p>
        </p:txBody>
      </p:sp>
    </p:spTree>
    <p:extLst>
      <p:ext uri="{BB962C8B-B14F-4D97-AF65-F5344CB8AC3E}">
        <p14:creationId xmlns:p14="http://schemas.microsoft.com/office/powerpoint/2010/main" val="48856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a:t>
            </a:fld>
            <a:endParaRPr lang="zh-CN" altLang="en-US"/>
          </a:p>
        </p:txBody>
      </p:sp>
    </p:spTree>
    <p:extLst>
      <p:ext uri="{BB962C8B-B14F-4D97-AF65-F5344CB8AC3E}">
        <p14:creationId xmlns:p14="http://schemas.microsoft.com/office/powerpoint/2010/main" val="373437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10</a:t>
            </a:fld>
            <a:endParaRPr lang="zh-CN" altLang="en-US"/>
          </a:p>
        </p:txBody>
      </p:sp>
    </p:spTree>
    <p:extLst>
      <p:ext uri="{BB962C8B-B14F-4D97-AF65-F5344CB8AC3E}">
        <p14:creationId xmlns:p14="http://schemas.microsoft.com/office/powerpoint/2010/main" val="890463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11</a:t>
            </a:fld>
            <a:endParaRPr lang="zh-CN" altLang="en-US"/>
          </a:p>
        </p:txBody>
      </p:sp>
    </p:spTree>
    <p:extLst>
      <p:ext uri="{BB962C8B-B14F-4D97-AF65-F5344CB8AC3E}">
        <p14:creationId xmlns:p14="http://schemas.microsoft.com/office/powerpoint/2010/main" val="1707789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12</a:t>
            </a:fld>
            <a:endParaRPr lang="zh-CN" altLang="en-US"/>
          </a:p>
        </p:txBody>
      </p:sp>
    </p:spTree>
    <p:extLst>
      <p:ext uri="{BB962C8B-B14F-4D97-AF65-F5344CB8AC3E}">
        <p14:creationId xmlns:p14="http://schemas.microsoft.com/office/powerpoint/2010/main" val="3315667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13</a:t>
            </a:fld>
            <a:endParaRPr lang="zh-CN" altLang="en-US"/>
          </a:p>
        </p:txBody>
      </p:sp>
    </p:spTree>
    <p:extLst>
      <p:ext uri="{BB962C8B-B14F-4D97-AF65-F5344CB8AC3E}">
        <p14:creationId xmlns:p14="http://schemas.microsoft.com/office/powerpoint/2010/main" val="2935079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14</a:t>
            </a:fld>
            <a:endParaRPr lang="zh-CN" altLang="en-US"/>
          </a:p>
        </p:txBody>
      </p:sp>
    </p:spTree>
    <p:extLst>
      <p:ext uri="{BB962C8B-B14F-4D97-AF65-F5344CB8AC3E}">
        <p14:creationId xmlns:p14="http://schemas.microsoft.com/office/powerpoint/2010/main" val="289239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15</a:t>
            </a:fld>
            <a:endParaRPr lang="zh-CN" altLang="en-US"/>
          </a:p>
        </p:txBody>
      </p:sp>
    </p:spTree>
    <p:extLst>
      <p:ext uri="{BB962C8B-B14F-4D97-AF65-F5344CB8AC3E}">
        <p14:creationId xmlns:p14="http://schemas.microsoft.com/office/powerpoint/2010/main" val="2799751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16</a:t>
            </a:fld>
            <a:endParaRPr lang="zh-CN" altLang="en-US"/>
          </a:p>
        </p:txBody>
      </p:sp>
    </p:spTree>
    <p:extLst>
      <p:ext uri="{BB962C8B-B14F-4D97-AF65-F5344CB8AC3E}">
        <p14:creationId xmlns:p14="http://schemas.microsoft.com/office/powerpoint/2010/main" val="3760521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t>“限迁”指某地区对于外省或者外市的二手机动车，采取限制环保标准、限制年份等措施准许上牌的行政行为</a:t>
            </a:r>
          </a:p>
        </p:txBody>
      </p:sp>
      <p:sp>
        <p:nvSpPr>
          <p:cNvPr id="4" name="灯片编号占位符 3"/>
          <p:cNvSpPr>
            <a:spLocks noGrp="1"/>
          </p:cNvSpPr>
          <p:nvPr>
            <p:ph type="sldNum" sz="quarter" idx="10"/>
          </p:nvPr>
        </p:nvSpPr>
        <p:spPr/>
        <p:txBody>
          <a:bodyPr/>
          <a:lstStyle/>
          <a:p>
            <a:fld id="{CABFE3C0-EE47-4C55-8531-D8243EAF947E}" type="slidenum">
              <a:rPr lang="zh-CN" altLang="en-US" smtClean="0"/>
              <a:t>17</a:t>
            </a:fld>
            <a:endParaRPr lang="zh-CN" altLang="en-US"/>
          </a:p>
        </p:txBody>
      </p:sp>
    </p:spTree>
    <p:extLst>
      <p:ext uri="{BB962C8B-B14F-4D97-AF65-F5344CB8AC3E}">
        <p14:creationId xmlns:p14="http://schemas.microsoft.com/office/powerpoint/2010/main" val="567393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t>“限迁”指某地区对于外省或者外市的二手机动车，采取限制环保标准、限制年份等措施准许上牌的行政行为</a:t>
            </a:r>
          </a:p>
        </p:txBody>
      </p:sp>
      <p:sp>
        <p:nvSpPr>
          <p:cNvPr id="4" name="灯片编号占位符 3"/>
          <p:cNvSpPr>
            <a:spLocks noGrp="1"/>
          </p:cNvSpPr>
          <p:nvPr>
            <p:ph type="sldNum" sz="quarter" idx="10"/>
          </p:nvPr>
        </p:nvSpPr>
        <p:spPr/>
        <p:txBody>
          <a:bodyPr/>
          <a:lstStyle/>
          <a:p>
            <a:fld id="{CABFE3C0-EE47-4C55-8531-D8243EAF947E}" type="slidenum">
              <a:rPr lang="zh-CN" altLang="en-US" smtClean="0"/>
              <a:t>18</a:t>
            </a:fld>
            <a:endParaRPr lang="zh-CN" altLang="en-US"/>
          </a:p>
        </p:txBody>
      </p:sp>
    </p:spTree>
    <p:extLst>
      <p:ext uri="{BB962C8B-B14F-4D97-AF65-F5344CB8AC3E}">
        <p14:creationId xmlns:p14="http://schemas.microsoft.com/office/powerpoint/2010/main" val="2435093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19</a:t>
            </a:fld>
            <a:endParaRPr lang="zh-CN" altLang="en-US"/>
          </a:p>
        </p:txBody>
      </p:sp>
    </p:spTree>
    <p:extLst>
      <p:ext uri="{BB962C8B-B14F-4D97-AF65-F5344CB8AC3E}">
        <p14:creationId xmlns:p14="http://schemas.microsoft.com/office/powerpoint/2010/main" val="29734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a:t>
            </a:fld>
            <a:endParaRPr lang="zh-CN" altLang="en-US"/>
          </a:p>
        </p:txBody>
      </p:sp>
    </p:spTree>
    <p:extLst>
      <p:ext uri="{BB962C8B-B14F-4D97-AF65-F5344CB8AC3E}">
        <p14:creationId xmlns:p14="http://schemas.microsoft.com/office/powerpoint/2010/main" val="158262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20</a:t>
            </a:fld>
            <a:endParaRPr lang="zh-CN" altLang="en-US"/>
          </a:p>
        </p:txBody>
      </p:sp>
    </p:spTree>
    <p:extLst>
      <p:ext uri="{BB962C8B-B14F-4D97-AF65-F5344CB8AC3E}">
        <p14:creationId xmlns:p14="http://schemas.microsoft.com/office/powerpoint/2010/main" val="568260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21</a:t>
            </a:fld>
            <a:endParaRPr lang="zh-CN" altLang="en-US"/>
          </a:p>
        </p:txBody>
      </p:sp>
    </p:spTree>
    <p:extLst>
      <p:ext uri="{BB962C8B-B14F-4D97-AF65-F5344CB8AC3E}">
        <p14:creationId xmlns:p14="http://schemas.microsoft.com/office/powerpoint/2010/main" val="1588761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22</a:t>
            </a:fld>
            <a:endParaRPr lang="zh-CN" altLang="en-US"/>
          </a:p>
        </p:txBody>
      </p:sp>
    </p:spTree>
    <p:extLst>
      <p:ext uri="{BB962C8B-B14F-4D97-AF65-F5344CB8AC3E}">
        <p14:creationId xmlns:p14="http://schemas.microsoft.com/office/powerpoint/2010/main" val="1664903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23</a:t>
            </a:fld>
            <a:endParaRPr lang="zh-CN" altLang="en-US"/>
          </a:p>
        </p:txBody>
      </p:sp>
    </p:spTree>
    <p:extLst>
      <p:ext uri="{BB962C8B-B14F-4D97-AF65-F5344CB8AC3E}">
        <p14:creationId xmlns:p14="http://schemas.microsoft.com/office/powerpoint/2010/main" val="1161846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24</a:t>
            </a:fld>
            <a:endParaRPr lang="zh-CN" altLang="en-US"/>
          </a:p>
        </p:txBody>
      </p:sp>
    </p:spTree>
    <p:extLst>
      <p:ext uri="{BB962C8B-B14F-4D97-AF65-F5344CB8AC3E}">
        <p14:creationId xmlns:p14="http://schemas.microsoft.com/office/powerpoint/2010/main" val="582057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25</a:t>
            </a:fld>
            <a:endParaRPr lang="zh-CN" altLang="en-US"/>
          </a:p>
        </p:txBody>
      </p:sp>
    </p:spTree>
    <p:extLst>
      <p:ext uri="{BB962C8B-B14F-4D97-AF65-F5344CB8AC3E}">
        <p14:creationId xmlns:p14="http://schemas.microsoft.com/office/powerpoint/2010/main" val="1164030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26</a:t>
            </a:fld>
            <a:endParaRPr lang="zh-CN" altLang="en-US"/>
          </a:p>
        </p:txBody>
      </p:sp>
    </p:spTree>
    <p:extLst>
      <p:ext uri="{BB962C8B-B14F-4D97-AF65-F5344CB8AC3E}">
        <p14:creationId xmlns:p14="http://schemas.microsoft.com/office/powerpoint/2010/main" val="1095518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27</a:t>
            </a:fld>
            <a:endParaRPr lang="zh-CN" altLang="en-US"/>
          </a:p>
        </p:txBody>
      </p:sp>
    </p:spTree>
    <p:extLst>
      <p:ext uri="{BB962C8B-B14F-4D97-AF65-F5344CB8AC3E}">
        <p14:creationId xmlns:p14="http://schemas.microsoft.com/office/powerpoint/2010/main" val="387538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28</a:t>
            </a:fld>
            <a:endParaRPr lang="zh-CN" altLang="en-US"/>
          </a:p>
        </p:txBody>
      </p:sp>
    </p:spTree>
    <p:extLst>
      <p:ext uri="{BB962C8B-B14F-4D97-AF65-F5344CB8AC3E}">
        <p14:creationId xmlns:p14="http://schemas.microsoft.com/office/powerpoint/2010/main" val="1374160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29</a:t>
            </a:fld>
            <a:endParaRPr lang="zh-CN" altLang="en-US"/>
          </a:p>
        </p:txBody>
      </p:sp>
    </p:spTree>
    <p:extLst>
      <p:ext uri="{BB962C8B-B14F-4D97-AF65-F5344CB8AC3E}">
        <p14:creationId xmlns:p14="http://schemas.microsoft.com/office/powerpoint/2010/main" val="1054940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a:t>
            </a:fld>
            <a:endParaRPr lang="zh-CN" altLang="en-US"/>
          </a:p>
        </p:txBody>
      </p:sp>
    </p:spTree>
    <p:extLst>
      <p:ext uri="{BB962C8B-B14F-4D97-AF65-F5344CB8AC3E}">
        <p14:creationId xmlns:p14="http://schemas.microsoft.com/office/powerpoint/2010/main" val="2807114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30</a:t>
            </a:fld>
            <a:endParaRPr lang="zh-CN" altLang="en-US"/>
          </a:p>
        </p:txBody>
      </p:sp>
    </p:spTree>
    <p:extLst>
      <p:ext uri="{BB962C8B-B14F-4D97-AF65-F5344CB8AC3E}">
        <p14:creationId xmlns:p14="http://schemas.microsoft.com/office/powerpoint/2010/main" val="2848493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31</a:t>
            </a:fld>
            <a:endParaRPr lang="zh-CN" altLang="en-US"/>
          </a:p>
        </p:txBody>
      </p:sp>
    </p:spTree>
    <p:extLst>
      <p:ext uri="{BB962C8B-B14F-4D97-AF65-F5344CB8AC3E}">
        <p14:creationId xmlns:p14="http://schemas.microsoft.com/office/powerpoint/2010/main" val="2581711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32</a:t>
            </a:fld>
            <a:endParaRPr lang="zh-CN" altLang="en-US"/>
          </a:p>
        </p:txBody>
      </p:sp>
    </p:spTree>
    <p:extLst>
      <p:ext uri="{BB962C8B-B14F-4D97-AF65-F5344CB8AC3E}">
        <p14:creationId xmlns:p14="http://schemas.microsoft.com/office/powerpoint/2010/main" val="3499693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33</a:t>
            </a:fld>
            <a:endParaRPr lang="zh-CN" altLang="en-US"/>
          </a:p>
        </p:txBody>
      </p:sp>
    </p:spTree>
    <p:extLst>
      <p:ext uri="{BB962C8B-B14F-4D97-AF65-F5344CB8AC3E}">
        <p14:creationId xmlns:p14="http://schemas.microsoft.com/office/powerpoint/2010/main" val="3851629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34</a:t>
            </a:fld>
            <a:endParaRPr lang="zh-CN" altLang="en-US"/>
          </a:p>
        </p:txBody>
      </p:sp>
    </p:spTree>
    <p:extLst>
      <p:ext uri="{BB962C8B-B14F-4D97-AF65-F5344CB8AC3E}">
        <p14:creationId xmlns:p14="http://schemas.microsoft.com/office/powerpoint/2010/main" val="367492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35</a:t>
            </a:fld>
            <a:endParaRPr lang="zh-CN" altLang="en-US"/>
          </a:p>
        </p:txBody>
      </p:sp>
    </p:spTree>
    <p:extLst>
      <p:ext uri="{BB962C8B-B14F-4D97-AF65-F5344CB8AC3E}">
        <p14:creationId xmlns:p14="http://schemas.microsoft.com/office/powerpoint/2010/main" val="2433720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36</a:t>
            </a:fld>
            <a:endParaRPr lang="zh-CN" altLang="en-US"/>
          </a:p>
        </p:txBody>
      </p:sp>
    </p:spTree>
    <p:extLst>
      <p:ext uri="{BB962C8B-B14F-4D97-AF65-F5344CB8AC3E}">
        <p14:creationId xmlns:p14="http://schemas.microsoft.com/office/powerpoint/2010/main" val="3853082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37</a:t>
            </a:fld>
            <a:endParaRPr lang="zh-CN" altLang="en-US"/>
          </a:p>
        </p:txBody>
      </p:sp>
    </p:spTree>
    <p:extLst>
      <p:ext uri="{BB962C8B-B14F-4D97-AF65-F5344CB8AC3E}">
        <p14:creationId xmlns:p14="http://schemas.microsoft.com/office/powerpoint/2010/main" val="1005428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38</a:t>
            </a:fld>
            <a:endParaRPr lang="zh-CN" altLang="en-US"/>
          </a:p>
        </p:txBody>
      </p:sp>
    </p:spTree>
    <p:extLst>
      <p:ext uri="{BB962C8B-B14F-4D97-AF65-F5344CB8AC3E}">
        <p14:creationId xmlns:p14="http://schemas.microsoft.com/office/powerpoint/2010/main" val="3652584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39</a:t>
            </a:fld>
            <a:endParaRPr lang="zh-CN" altLang="en-US"/>
          </a:p>
        </p:txBody>
      </p:sp>
    </p:spTree>
    <p:extLst>
      <p:ext uri="{BB962C8B-B14F-4D97-AF65-F5344CB8AC3E}">
        <p14:creationId xmlns:p14="http://schemas.microsoft.com/office/powerpoint/2010/main" val="24990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a:t>
            </a:fld>
            <a:endParaRPr lang="zh-CN" altLang="en-US"/>
          </a:p>
        </p:txBody>
      </p:sp>
    </p:spTree>
    <p:extLst>
      <p:ext uri="{BB962C8B-B14F-4D97-AF65-F5344CB8AC3E}">
        <p14:creationId xmlns:p14="http://schemas.microsoft.com/office/powerpoint/2010/main" val="2768456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40</a:t>
            </a:fld>
            <a:endParaRPr lang="zh-CN" altLang="en-US"/>
          </a:p>
        </p:txBody>
      </p:sp>
    </p:spTree>
    <p:extLst>
      <p:ext uri="{BB962C8B-B14F-4D97-AF65-F5344CB8AC3E}">
        <p14:creationId xmlns:p14="http://schemas.microsoft.com/office/powerpoint/2010/main" val="1463511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41</a:t>
            </a:fld>
            <a:endParaRPr lang="zh-CN" altLang="en-US"/>
          </a:p>
        </p:txBody>
      </p:sp>
    </p:spTree>
    <p:extLst>
      <p:ext uri="{BB962C8B-B14F-4D97-AF65-F5344CB8AC3E}">
        <p14:creationId xmlns:p14="http://schemas.microsoft.com/office/powerpoint/2010/main" val="1197700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42</a:t>
            </a:fld>
            <a:endParaRPr lang="zh-CN" altLang="en-US"/>
          </a:p>
        </p:txBody>
      </p:sp>
    </p:spTree>
    <p:extLst>
      <p:ext uri="{BB962C8B-B14F-4D97-AF65-F5344CB8AC3E}">
        <p14:creationId xmlns:p14="http://schemas.microsoft.com/office/powerpoint/2010/main" val="3700965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43</a:t>
            </a:fld>
            <a:endParaRPr lang="zh-CN" altLang="en-US"/>
          </a:p>
        </p:txBody>
      </p:sp>
    </p:spTree>
    <p:extLst>
      <p:ext uri="{BB962C8B-B14F-4D97-AF65-F5344CB8AC3E}">
        <p14:creationId xmlns:p14="http://schemas.microsoft.com/office/powerpoint/2010/main" val="4139415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44</a:t>
            </a:fld>
            <a:endParaRPr lang="zh-CN" altLang="en-US"/>
          </a:p>
        </p:txBody>
      </p:sp>
    </p:spTree>
    <p:extLst>
      <p:ext uri="{BB962C8B-B14F-4D97-AF65-F5344CB8AC3E}">
        <p14:creationId xmlns:p14="http://schemas.microsoft.com/office/powerpoint/2010/main" val="245313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45</a:t>
            </a:fld>
            <a:endParaRPr lang="zh-CN" altLang="en-US"/>
          </a:p>
        </p:txBody>
      </p:sp>
    </p:spTree>
    <p:extLst>
      <p:ext uri="{BB962C8B-B14F-4D97-AF65-F5344CB8AC3E}">
        <p14:creationId xmlns:p14="http://schemas.microsoft.com/office/powerpoint/2010/main" val="35108876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46</a:t>
            </a:fld>
            <a:endParaRPr lang="zh-CN" altLang="en-US"/>
          </a:p>
        </p:txBody>
      </p:sp>
    </p:spTree>
    <p:extLst>
      <p:ext uri="{BB962C8B-B14F-4D97-AF65-F5344CB8AC3E}">
        <p14:creationId xmlns:p14="http://schemas.microsoft.com/office/powerpoint/2010/main" val="2192538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47</a:t>
            </a:fld>
            <a:endParaRPr lang="zh-CN" altLang="en-US"/>
          </a:p>
        </p:txBody>
      </p:sp>
    </p:spTree>
    <p:extLst>
      <p:ext uri="{BB962C8B-B14F-4D97-AF65-F5344CB8AC3E}">
        <p14:creationId xmlns:p14="http://schemas.microsoft.com/office/powerpoint/2010/main" val="42912388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48</a:t>
            </a:fld>
            <a:endParaRPr lang="zh-CN" altLang="en-US"/>
          </a:p>
        </p:txBody>
      </p:sp>
    </p:spTree>
    <p:extLst>
      <p:ext uri="{BB962C8B-B14F-4D97-AF65-F5344CB8AC3E}">
        <p14:creationId xmlns:p14="http://schemas.microsoft.com/office/powerpoint/2010/main" val="3652019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49</a:t>
            </a:fld>
            <a:endParaRPr lang="zh-CN" altLang="en-US"/>
          </a:p>
        </p:txBody>
      </p:sp>
    </p:spTree>
    <p:extLst>
      <p:ext uri="{BB962C8B-B14F-4D97-AF65-F5344CB8AC3E}">
        <p14:creationId xmlns:p14="http://schemas.microsoft.com/office/powerpoint/2010/main" val="253223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a:t>
            </a:fld>
            <a:endParaRPr lang="zh-CN" altLang="en-US"/>
          </a:p>
        </p:txBody>
      </p:sp>
    </p:spTree>
    <p:extLst>
      <p:ext uri="{BB962C8B-B14F-4D97-AF65-F5344CB8AC3E}">
        <p14:creationId xmlns:p14="http://schemas.microsoft.com/office/powerpoint/2010/main" val="3743031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50</a:t>
            </a:fld>
            <a:endParaRPr lang="zh-CN" altLang="en-US"/>
          </a:p>
        </p:txBody>
      </p:sp>
    </p:spTree>
    <p:extLst>
      <p:ext uri="{BB962C8B-B14F-4D97-AF65-F5344CB8AC3E}">
        <p14:creationId xmlns:p14="http://schemas.microsoft.com/office/powerpoint/2010/main" val="2201130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51</a:t>
            </a:fld>
            <a:endParaRPr lang="zh-CN" altLang="en-US"/>
          </a:p>
        </p:txBody>
      </p:sp>
    </p:spTree>
    <p:extLst>
      <p:ext uri="{BB962C8B-B14F-4D97-AF65-F5344CB8AC3E}">
        <p14:creationId xmlns:p14="http://schemas.microsoft.com/office/powerpoint/2010/main" val="1650494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52</a:t>
            </a:fld>
            <a:endParaRPr lang="zh-CN" altLang="en-US"/>
          </a:p>
        </p:txBody>
      </p:sp>
    </p:spTree>
    <p:extLst>
      <p:ext uri="{BB962C8B-B14F-4D97-AF65-F5344CB8AC3E}">
        <p14:creationId xmlns:p14="http://schemas.microsoft.com/office/powerpoint/2010/main" val="3344788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53</a:t>
            </a:fld>
            <a:endParaRPr lang="zh-CN" altLang="en-US"/>
          </a:p>
        </p:txBody>
      </p:sp>
    </p:spTree>
    <p:extLst>
      <p:ext uri="{BB962C8B-B14F-4D97-AF65-F5344CB8AC3E}">
        <p14:creationId xmlns:p14="http://schemas.microsoft.com/office/powerpoint/2010/main" val="2785682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54</a:t>
            </a:fld>
            <a:endParaRPr lang="zh-CN" altLang="en-US"/>
          </a:p>
        </p:txBody>
      </p:sp>
    </p:spTree>
    <p:extLst>
      <p:ext uri="{BB962C8B-B14F-4D97-AF65-F5344CB8AC3E}">
        <p14:creationId xmlns:p14="http://schemas.microsoft.com/office/powerpoint/2010/main" val="4291763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55</a:t>
            </a:fld>
            <a:endParaRPr lang="zh-CN" altLang="en-US"/>
          </a:p>
        </p:txBody>
      </p:sp>
    </p:spTree>
    <p:extLst>
      <p:ext uri="{BB962C8B-B14F-4D97-AF65-F5344CB8AC3E}">
        <p14:creationId xmlns:p14="http://schemas.microsoft.com/office/powerpoint/2010/main" val="10696824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56</a:t>
            </a:fld>
            <a:endParaRPr lang="zh-CN" altLang="en-US"/>
          </a:p>
        </p:txBody>
      </p:sp>
    </p:spTree>
    <p:extLst>
      <p:ext uri="{BB962C8B-B14F-4D97-AF65-F5344CB8AC3E}">
        <p14:creationId xmlns:p14="http://schemas.microsoft.com/office/powerpoint/2010/main" val="1916361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57</a:t>
            </a:fld>
            <a:endParaRPr lang="zh-CN" altLang="en-US"/>
          </a:p>
        </p:txBody>
      </p:sp>
    </p:spTree>
    <p:extLst>
      <p:ext uri="{BB962C8B-B14F-4D97-AF65-F5344CB8AC3E}">
        <p14:creationId xmlns:p14="http://schemas.microsoft.com/office/powerpoint/2010/main" val="7614752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58</a:t>
            </a:fld>
            <a:endParaRPr lang="zh-CN" altLang="en-US"/>
          </a:p>
        </p:txBody>
      </p:sp>
    </p:spTree>
    <p:extLst>
      <p:ext uri="{BB962C8B-B14F-4D97-AF65-F5344CB8AC3E}">
        <p14:creationId xmlns:p14="http://schemas.microsoft.com/office/powerpoint/2010/main" val="2050148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59</a:t>
            </a:fld>
            <a:endParaRPr lang="zh-CN" altLang="en-US"/>
          </a:p>
        </p:txBody>
      </p:sp>
    </p:spTree>
    <p:extLst>
      <p:ext uri="{BB962C8B-B14F-4D97-AF65-F5344CB8AC3E}">
        <p14:creationId xmlns:p14="http://schemas.microsoft.com/office/powerpoint/2010/main" val="2833451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a:t>
            </a:fld>
            <a:endParaRPr lang="zh-CN" altLang="en-US"/>
          </a:p>
        </p:txBody>
      </p:sp>
    </p:spTree>
    <p:extLst>
      <p:ext uri="{BB962C8B-B14F-4D97-AF65-F5344CB8AC3E}">
        <p14:creationId xmlns:p14="http://schemas.microsoft.com/office/powerpoint/2010/main" val="34453390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60</a:t>
            </a:fld>
            <a:endParaRPr lang="zh-CN" altLang="en-US"/>
          </a:p>
        </p:txBody>
      </p:sp>
    </p:spTree>
    <p:extLst>
      <p:ext uri="{BB962C8B-B14F-4D97-AF65-F5344CB8AC3E}">
        <p14:creationId xmlns:p14="http://schemas.microsoft.com/office/powerpoint/2010/main" val="12124643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61</a:t>
            </a:fld>
            <a:endParaRPr lang="zh-CN" altLang="en-US"/>
          </a:p>
        </p:txBody>
      </p:sp>
    </p:spTree>
    <p:extLst>
      <p:ext uri="{BB962C8B-B14F-4D97-AF65-F5344CB8AC3E}">
        <p14:creationId xmlns:p14="http://schemas.microsoft.com/office/powerpoint/2010/main" val="21946269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62</a:t>
            </a:fld>
            <a:endParaRPr lang="zh-CN" altLang="en-US"/>
          </a:p>
        </p:txBody>
      </p:sp>
    </p:spTree>
    <p:extLst>
      <p:ext uri="{BB962C8B-B14F-4D97-AF65-F5344CB8AC3E}">
        <p14:creationId xmlns:p14="http://schemas.microsoft.com/office/powerpoint/2010/main" val="2924949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63</a:t>
            </a:fld>
            <a:endParaRPr lang="zh-CN" altLang="en-US"/>
          </a:p>
        </p:txBody>
      </p:sp>
    </p:spTree>
    <p:extLst>
      <p:ext uri="{BB962C8B-B14F-4D97-AF65-F5344CB8AC3E}">
        <p14:creationId xmlns:p14="http://schemas.microsoft.com/office/powerpoint/2010/main" val="5426412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64</a:t>
            </a:fld>
            <a:endParaRPr lang="zh-CN" altLang="en-US"/>
          </a:p>
        </p:txBody>
      </p:sp>
    </p:spTree>
    <p:extLst>
      <p:ext uri="{BB962C8B-B14F-4D97-AF65-F5344CB8AC3E}">
        <p14:creationId xmlns:p14="http://schemas.microsoft.com/office/powerpoint/2010/main" val="32701053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65</a:t>
            </a:fld>
            <a:endParaRPr lang="zh-CN" altLang="en-US"/>
          </a:p>
        </p:txBody>
      </p:sp>
    </p:spTree>
    <p:extLst>
      <p:ext uri="{BB962C8B-B14F-4D97-AF65-F5344CB8AC3E}">
        <p14:creationId xmlns:p14="http://schemas.microsoft.com/office/powerpoint/2010/main" val="1897008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66</a:t>
            </a:fld>
            <a:endParaRPr lang="zh-CN" altLang="en-US"/>
          </a:p>
        </p:txBody>
      </p:sp>
    </p:spTree>
    <p:extLst>
      <p:ext uri="{BB962C8B-B14F-4D97-AF65-F5344CB8AC3E}">
        <p14:creationId xmlns:p14="http://schemas.microsoft.com/office/powerpoint/2010/main" val="36928676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67</a:t>
            </a:fld>
            <a:endParaRPr lang="zh-CN" altLang="en-US"/>
          </a:p>
        </p:txBody>
      </p:sp>
    </p:spTree>
    <p:extLst>
      <p:ext uri="{BB962C8B-B14F-4D97-AF65-F5344CB8AC3E}">
        <p14:creationId xmlns:p14="http://schemas.microsoft.com/office/powerpoint/2010/main" val="2440697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68</a:t>
            </a:fld>
            <a:endParaRPr lang="zh-CN" altLang="en-US"/>
          </a:p>
        </p:txBody>
      </p:sp>
    </p:spTree>
    <p:extLst>
      <p:ext uri="{BB962C8B-B14F-4D97-AF65-F5344CB8AC3E}">
        <p14:creationId xmlns:p14="http://schemas.microsoft.com/office/powerpoint/2010/main" val="41827677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69</a:t>
            </a:fld>
            <a:endParaRPr lang="zh-CN" altLang="en-US"/>
          </a:p>
        </p:txBody>
      </p:sp>
    </p:spTree>
    <p:extLst>
      <p:ext uri="{BB962C8B-B14F-4D97-AF65-F5344CB8AC3E}">
        <p14:creationId xmlns:p14="http://schemas.microsoft.com/office/powerpoint/2010/main" val="1906312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a:t>
            </a:fld>
            <a:endParaRPr lang="zh-CN" altLang="en-US"/>
          </a:p>
        </p:txBody>
      </p:sp>
    </p:spTree>
    <p:extLst>
      <p:ext uri="{BB962C8B-B14F-4D97-AF65-F5344CB8AC3E}">
        <p14:creationId xmlns:p14="http://schemas.microsoft.com/office/powerpoint/2010/main" val="15674175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70</a:t>
            </a:fld>
            <a:endParaRPr lang="zh-CN" altLang="en-US"/>
          </a:p>
        </p:txBody>
      </p:sp>
    </p:spTree>
    <p:extLst>
      <p:ext uri="{BB962C8B-B14F-4D97-AF65-F5344CB8AC3E}">
        <p14:creationId xmlns:p14="http://schemas.microsoft.com/office/powerpoint/2010/main" val="5855032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71</a:t>
            </a:fld>
            <a:endParaRPr lang="zh-CN" altLang="en-US"/>
          </a:p>
        </p:txBody>
      </p:sp>
    </p:spTree>
    <p:extLst>
      <p:ext uri="{BB962C8B-B14F-4D97-AF65-F5344CB8AC3E}">
        <p14:creationId xmlns:p14="http://schemas.microsoft.com/office/powerpoint/2010/main" val="4984447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72</a:t>
            </a:fld>
            <a:endParaRPr lang="zh-CN" altLang="en-US"/>
          </a:p>
        </p:txBody>
      </p:sp>
    </p:spTree>
    <p:extLst>
      <p:ext uri="{BB962C8B-B14F-4D97-AF65-F5344CB8AC3E}">
        <p14:creationId xmlns:p14="http://schemas.microsoft.com/office/powerpoint/2010/main" val="30847251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73</a:t>
            </a:fld>
            <a:endParaRPr lang="zh-CN" altLang="en-US"/>
          </a:p>
        </p:txBody>
      </p:sp>
    </p:spTree>
    <p:extLst>
      <p:ext uri="{BB962C8B-B14F-4D97-AF65-F5344CB8AC3E}">
        <p14:creationId xmlns:p14="http://schemas.microsoft.com/office/powerpoint/2010/main" val="2267977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74</a:t>
            </a:fld>
            <a:endParaRPr lang="zh-CN" altLang="en-US"/>
          </a:p>
        </p:txBody>
      </p:sp>
    </p:spTree>
    <p:extLst>
      <p:ext uri="{BB962C8B-B14F-4D97-AF65-F5344CB8AC3E}">
        <p14:creationId xmlns:p14="http://schemas.microsoft.com/office/powerpoint/2010/main" val="40535848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75</a:t>
            </a:fld>
            <a:endParaRPr lang="zh-CN" altLang="en-US"/>
          </a:p>
        </p:txBody>
      </p:sp>
    </p:spTree>
    <p:extLst>
      <p:ext uri="{BB962C8B-B14F-4D97-AF65-F5344CB8AC3E}">
        <p14:creationId xmlns:p14="http://schemas.microsoft.com/office/powerpoint/2010/main" val="24821223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76</a:t>
            </a:fld>
            <a:endParaRPr lang="zh-CN" altLang="en-US"/>
          </a:p>
        </p:txBody>
      </p:sp>
    </p:spTree>
    <p:extLst>
      <p:ext uri="{BB962C8B-B14F-4D97-AF65-F5344CB8AC3E}">
        <p14:creationId xmlns:p14="http://schemas.microsoft.com/office/powerpoint/2010/main" val="11539185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77</a:t>
            </a:fld>
            <a:endParaRPr lang="zh-CN" altLang="en-US"/>
          </a:p>
        </p:txBody>
      </p:sp>
    </p:spTree>
    <p:extLst>
      <p:ext uri="{BB962C8B-B14F-4D97-AF65-F5344CB8AC3E}">
        <p14:creationId xmlns:p14="http://schemas.microsoft.com/office/powerpoint/2010/main" val="24556536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78</a:t>
            </a:fld>
            <a:endParaRPr lang="zh-CN" altLang="en-US"/>
          </a:p>
        </p:txBody>
      </p:sp>
    </p:spTree>
    <p:extLst>
      <p:ext uri="{BB962C8B-B14F-4D97-AF65-F5344CB8AC3E}">
        <p14:creationId xmlns:p14="http://schemas.microsoft.com/office/powerpoint/2010/main" val="4219607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79</a:t>
            </a:fld>
            <a:endParaRPr lang="zh-CN" altLang="en-US"/>
          </a:p>
        </p:txBody>
      </p:sp>
    </p:spTree>
    <p:extLst>
      <p:ext uri="{BB962C8B-B14F-4D97-AF65-F5344CB8AC3E}">
        <p14:creationId xmlns:p14="http://schemas.microsoft.com/office/powerpoint/2010/main" val="2772143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a:t>
            </a:fld>
            <a:endParaRPr lang="zh-CN" altLang="en-US"/>
          </a:p>
        </p:txBody>
      </p:sp>
    </p:spTree>
    <p:extLst>
      <p:ext uri="{BB962C8B-B14F-4D97-AF65-F5344CB8AC3E}">
        <p14:creationId xmlns:p14="http://schemas.microsoft.com/office/powerpoint/2010/main" val="38567920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80</a:t>
            </a:fld>
            <a:endParaRPr lang="zh-CN" altLang="en-US"/>
          </a:p>
        </p:txBody>
      </p:sp>
    </p:spTree>
    <p:extLst>
      <p:ext uri="{BB962C8B-B14F-4D97-AF65-F5344CB8AC3E}">
        <p14:creationId xmlns:p14="http://schemas.microsoft.com/office/powerpoint/2010/main" val="18102301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81</a:t>
            </a:fld>
            <a:endParaRPr lang="zh-CN" altLang="en-US"/>
          </a:p>
        </p:txBody>
      </p:sp>
    </p:spTree>
    <p:extLst>
      <p:ext uri="{BB962C8B-B14F-4D97-AF65-F5344CB8AC3E}">
        <p14:creationId xmlns:p14="http://schemas.microsoft.com/office/powerpoint/2010/main" val="25657556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82</a:t>
            </a:fld>
            <a:endParaRPr lang="zh-CN" altLang="en-US"/>
          </a:p>
        </p:txBody>
      </p:sp>
    </p:spTree>
    <p:extLst>
      <p:ext uri="{BB962C8B-B14F-4D97-AF65-F5344CB8AC3E}">
        <p14:creationId xmlns:p14="http://schemas.microsoft.com/office/powerpoint/2010/main" val="3970900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83</a:t>
            </a:fld>
            <a:endParaRPr lang="zh-CN" altLang="en-US"/>
          </a:p>
        </p:txBody>
      </p:sp>
    </p:spTree>
    <p:extLst>
      <p:ext uri="{BB962C8B-B14F-4D97-AF65-F5344CB8AC3E}">
        <p14:creationId xmlns:p14="http://schemas.microsoft.com/office/powerpoint/2010/main" val="25271775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84</a:t>
            </a:fld>
            <a:endParaRPr lang="zh-CN" altLang="en-US"/>
          </a:p>
        </p:txBody>
      </p:sp>
    </p:spTree>
    <p:extLst>
      <p:ext uri="{BB962C8B-B14F-4D97-AF65-F5344CB8AC3E}">
        <p14:creationId xmlns:p14="http://schemas.microsoft.com/office/powerpoint/2010/main" val="40500777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t>综上，我们提出的系统给了车主一个证明里程真实性的方法，需求切实存在，技术上可行，经济模型合理，符合我国相关的法律法规要求，一旦付诸实践，能够使多方收益，对二手车交易市场产生积极影响</a:t>
            </a:r>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85</a:t>
            </a:fld>
            <a:endParaRPr lang="zh-CN" altLang="en-US"/>
          </a:p>
        </p:txBody>
      </p:sp>
    </p:spTree>
    <p:extLst>
      <p:ext uri="{BB962C8B-B14F-4D97-AF65-F5344CB8AC3E}">
        <p14:creationId xmlns:p14="http://schemas.microsoft.com/office/powerpoint/2010/main" val="25958415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86</a:t>
            </a:fld>
            <a:endParaRPr lang="zh-CN" altLang="en-US"/>
          </a:p>
        </p:txBody>
      </p:sp>
    </p:spTree>
    <p:extLst>
      <p:ext uri="{BB962C8B-B14F-4D97-AF65-F5344CB8AC3E}">
        <p14:creationId xmlns:p14="http://schemas.microsoft.com/office/powerpoint/2010/main" val="35541174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87</a:t>
            </a:fld>
            <a:endParaRPr lang="zh-CN" altLang="en-US"/>
          </a:p>
        </p:txBody>
      </p:sp>
    </p:spTree>
    <p:extLst>
      <p:ext uri="{BB962C8B-B14F-4D97-AF65-F5344CB8AC3E}">
        <p14:creationId xmlns:p14="http://schemas.microsoft.com/office/powerpoint/2010/main" val="13396543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88</a:t>
            </a:fld>
            <a:endParaRPr lang="zh-CN" altLang="en-US"/>
          </a:p>
        </p:txBody>
      </p:sp>
    </p:spTree>
    <p:extLst>
      <p:ext uri="{BB962C8B-B14F-4D97-AF65-F5344CB8AC3E}">
        <p14:creationId xmlns:p14="http://schemas.microsoft.com/office/powerpoint/2010/main" val="247253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9</a:t>
            </a:fld>
            <a:endParaRPr lang="zh-CN" altLang="en-US"/>
          </a:p>
        </p:txBody>
      </p:sp>
    </p:spTree>
    <p:extLst>
      <p:ext uri="{BB962C8B-B14F-4D97-AF65-F5344CB8AC3E}">
        <p14:creationId xmlns:p14="http://schemas.microsoft.com/office/powerpoint/2010/main" val="4223072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C00000"/>
        </a:solidFill>
        <a:effectLst/>
      </p:bgPr>
    </p:bg>
    <p:spTree>
      <p:nvGrpSpPr>
        <p:cNvPr id="1" name=""/>
        <p:cNvGrpSpPr/>
        <p:nvPr/>
      </p:nvGrpSpPr>
      <p:grpSpPr>
        <a:xfrm>
          <a:off x="0" y="0"/>
          <a:ext cx="0" cy="0"/>
          <a:chOff x="0" y="0"/>
          <a:chExt cx="0" cy="0"/>
        </a:xfrm>
      </p:grpSpPr>
      <p:sp>
        <p:nvSpPr>
          <p:cNvPr id="12" name="矩形 11"/>
          <p:cNvSpPr/>
          <p:nvPr userDrawn="1"/>
        </p:nvSpPr>
        <p:spPr>
          <a:xfrm>
            <a:off x="0" y="6667018"/>
            <a:ext cx="12192000" cy="190982"/>
          </a:xfrm>
          <a:prstGeom prst="rect">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userDrawn="1"/>
        </p:nvSpPr>
        <p:spPr>
          <a:xfrm>
            <a:off x="870886" y="5291626"/>
            <a:ext cx="10413333" cy="499624"/>
          </a:xfrm>
          <a:prstGeom prst="rect">
            <a:avLst/>
          </a:prstGeom>
        </p:spPr>
        <p:txBody>
          <a:bodyPr wrap="square">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史海天  陶晔澜  林立</a:t>
            </a:r>
            <a:endParaRPr lang="en-US" altLang="zh-CN" sz="2000"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userDrawn="1"/>
        </p:nvCxnSpPr>
        <p:spPr>
          <a:xfrm>
            <a:off x="994243" y="5222279"/>
            <a:ext cx="24906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标题 16"/>
          <p:cNvSpPr>
            <a:spLocks noGrp="1"/>
          </p:cNvSpPr>
          <p:nvPr>
            <p:ph type="title"/>
          </p:nvPr>
        </p:nvSpPr>
        <p:spPr>
          <a:xfrm>
            <a:off x="870886" y="1377187"/>
            <a:ext cx="10515600" cy="1325563"/>
          </a:xfrm>
        </p:spPr>
        <p:txBody>
          <a:bodyPr anchor="t">
            <a:normAutofit/>
          </a:bodyPr>
          <a:lstStyle>
            <a:lvl1pPr>
              <a:defRPr lang="zh-CN" altLang="en-US" sz="4800" kern="1200" spc="6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23" name="文本占位符 22"/>
          <p:cNvSpPr>
            <a:spLocks noGrp="1"/>
          </p:cNvSpPr>
          <p:nvPr>
            <p:ph type="body" sz="quarter" idx="10"/>
          </p:nvPr>
        </p:nvSpPr>
        <p:spPr>
          <a:xfrm>
            <a:off x="870886" y="654050"/>
            <a:ext cx="10521014" cy="554528"/>
          </a:xfrm>
        </p:spPr>
        <p:txBody>
          <a:bodyPr anchor="b">
            <a:normAutofit/>
          </a:bodyPr>
          <a:lstStyle>
            <a:lvl1pPr marL="0" indent="0">
              <a:buNone/>
              <a:defRPr lang="zh-CN" altLang="en-US" sz="2800" kern="1200" spc="600" dirty="0">
                <a:solidFill>
                  <a:schemeClr val="bg1"/>
                </a:solidFill>
                <a:latin typeface="微软雅黑" panose="020B0503020204020204" pitchFamily="34" charset="-122"/>
                <a:ea typeface="微软雅黑" panose="020B0503020204020204" pitchFamily="34" charset="-122"/>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Tree>
    <p:extLst>
      <p:ext uri="{BB962C8B-B14F-4D97-AF65-F5344CB8AC3E}">
        <p14:creationId xmlns:p14="http://schemas.microsoft.com/office/powerpoint/2010/main" val="188271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lvl1pPr>
              <a:defRPr sz="2000" b="1">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2000">
                <a:solidFill>
                  <a:schemeClr val="bg1">
                    <a:lumMod val="65000"/>
                  </a:schemeClr>
                </a:solidFill>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p:txBody>
          <a:bodyPr/>
          <a:lstStyle/>
          <a:p>
            <a:fld id="{D900F28D-E909-4660-A8DD-BA618B725285}" type="datetime1">
              <a:rPr lang="zh-CN" altLang="en-US" smtClean="0"/>
              <a:t>2019/11/22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F8615B-D262-4A35-A117-5BCC509C4720}" type="slidenum">
              <a:rPr lang="zh-CN" altLang="en-US" smtClean="0"/>
              <a:t>‹#›</a:t>
            </a:fld>
            <a:endParaRPr lang="zh-CN" altLang="en-US"/>
          </a:p>
        </p:txBody>
      </p:sp>
      <p:sp>
        <p:nvSpPr>
          <p:cNvPr id="7" name="矩形 6"/>
          <p:cNvSpPr/>
          <p:nvPr userDrawn="1"/>
        </p:nvSpPr>
        <p:spPr>
          <a:xfrm>
            <a:off x="0" y="6776720"/>
            <a:ext cx="12192000" cy="812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4929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lvl1pPr>
              <a:defRPr sz="2000" b="1">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2000">
                <a:solidFill>
                  <a:schemeClr val="bg1">
                    <a:lumMod val="65000"/>
                  </a:schemeClr>
                </a:solidFill>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p:txBody>
          <a:bodyPr/>
          <a:lstStyle/>
          <a:p>
            <a:fld id="{D900F28D-E909-4660-A8DD-BA618B725285}" type="datetime1">
              <a:rPr lang="zh-CN" altLang="en-US" smtClean="0"/>
              <a:t>2019/11/22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F8615B-D262-4A35-A117-5BCC509C4720}" type="slidenum">
              <a:rPr lang="zh-CN" altLang="en-US" smtClean="0"/>
              <a:t>‹#›</a:t>
            </a:fld>
            <a:endParaRPr lang="zh-CN" altLang="en-US"/>
          </a:p>
        </p:txBody>
      </p:sp>
      <p:sp>
        <p:nvSpPr>
          <p:cNvPr id="7" name="矩形 6"/>
          <p:cNvSpPr/>
          <p:nvPr userDrawn="1"/>
        </p:nvSpPr>
        <p:spPr>
          <a:xfrm>
            <a:off x="0" y="6776720"/>
            <a:ext cx="12192000" cy="81280"/>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265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3505200" cy="4351338"/>
          </a:xfrm>
        </p:spPr>
        <p:txBody>
          <a:bodyPr>
            <a:normAutofit/>
          </a:bodyPr>
          <a:lstStyle>
            <a:lvl1pPr>
              <a:defRPr sz="2000" b="1">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2000">
                <a:solidFill>
                  <a:schemeClr val="bg1">
                    <a:lumMod val="65000"/>
                  </a:schemeClr>
                </a:solidFill>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p:txBody>
          <a:bodyPr/>
          <a:lstStyle/>
          <a:p>
            <a:fld id="{D900F28D-E909-4660-A8DD-BA618B725285}" type="datetime1">
              <a:rPr lang="zh-CN" altLang="en-US" smtClean="0"/>
              <a:t>2019/11/22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F8615B-D262-4A35-A117-5BCC509C4720}" type="slidenum">
              <a:rPr lang="zh-CN" altLang="en-US" smtClean="0"/>
              <a:t>‹#›</a:t>
            </a:fld>
            <a:endParaRPr lang="zh-CN" altLang="en-US"/>
          </a:p>
        </p:txBody>
      </p:sp>
    </p:spTree>
    <p:extLst>
      <p:ext uri="{BB962C8B-B14F-4D97-AF65-F5344CB8AC3E}">
        <p14:creationId xmlns:p14="http://schemas.microsoft.com/office/powerpoint/2010/main" val="1578814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90C3F78-1229-447E-AC64-E7532AD6EE59}" type="datetime1">
              <a:rPr lang="zh-CN" altLang="en-US" smtClean="0"/>
              <a:t>2019/11/22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F8615B-D262-4A35-A117-5BCC509C4720}" type="slidenum">
              <a:rPr lang="zh-CN" altLang="en-US" smtClean="0"/>
              <a:t>‹#›</a:t>
            </a:fld>
            <a:endParaRPr lang="zh-CN" altLang="en-US"/>
          </a:p>
        </p:txBody>
      </p:sp>
    </p:spTree>
    <p:extLst>
      <p:ext uri="{BB962C8B-B14F-4D97-AF65-F5344CB8AC3E}">
        <p14:creationId xmlns:p14="http://schemas.microsoft.com/office/powerpoint/2010/main" val="56188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A4189BF-D0FF-4FF3-8224-E55D8311D402}" type="datetime1">
              <a:rPr lang="zh-CN" altLang="en-US" smtClean="0"/>
              <a:t>2019/11/22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F8615B-D262-4A35-A117-5BCC509C4720}" type="slidenum">
              <a:rPr lang="zh-CN" altLang="en-US" smtClean="0"/>
              <a:t>‹#›</a:t>
            </a:fld>
            <a:endParaRPr lang="zh-CN" altLang="en-US"/>
          </a:p>
        </p:txBody>
      </p:sp>
    </p:spTree>
    <p:extLst>
      <p:ext uri="{BB962C8B-B14F-4D97-AF65-F5344CB8AC3E}">
        <p14:creationId xmlns:p14="http://schemas.microsoft.com/office/powerpoint/2010/main" val="67837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1004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0E178D-22C4-44AA-9E28-074CCB376585}" type="datetime1">
              <a:rPr lang="zh-CN" altLang="en-US" smtClean="0"/>
              <a:t>2019/11/22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23138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8615B-D262-4A35-A117-5BCC509C4720}" type="slidenum">
              <a:rPr lang="zh-CN" altLang="en-US" smtClean="0"/>
              <a:t>‹#›</a:t>
            </a:fld>
            <a:endParaRPr lang="zh-CN" altLang="en-US"/>
          </a:p>
        </p:txBody>
      </p:sp>
    </p:spTree>
    <p:extLst>
      <p:ext uri="{BB962C8B-B14F-4D97-AF65-F5344CB8AC3E}">
        <p14:creationId xmlns:p14="http://schemas.microsoft.com/office/powerpoint/2010/main" val="2939348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5" r:id="rId4"/>
    <p:sldLayoutId id="2147483651" r:id="rId5"/>
    <p:sldLayoutId id="2147483654" r:id="rId6"/>
    <p:sldLayoutId id="2147483656" r:id="rId7"/>
  </p:sldLayoutIdLst>
  <p:hf hdr="0" ftr="0" dt="0"/>
  <p:txStyles>
    <p:title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026" name="Picture 2" descr="https://www.incimages.com/uploaded_files/image/1940x900/getty_847491206_362647.jpg"/>
          <p:cNvPicPr>
            <a:picLocks noChangeAspect="1" noChangeArrowheads="1"/>
          </p:cNvPicPr>
          <p:nvPr/>
        </p:nvPicPr>
        <p:blipFill rotWithShape="1">
          <a:blip r:embed="rId3">
            <a:extLst>
              <a:ext uri="{28A0092B-C50C-407E-A947-70E740481C1C}">
                <a14:useLocalDpi xmlns:a14="http://schemas.microsoft.com/office/drawing/2010/main" val="0"/>
              </a:ext>
            </a:extLst>
          </a:blip>
          <a:srcRect r="15164"/>
          <a:stretch/>
        </p:blipFill>
        <p:spPr bwMode="auto">
          <a:xfrm>
            <a:off x="1" y="0"/>
            <a:ext cx="12192000" cy="667173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1"/>
            <a:ext cx="12192000" cy="6671733"/>
          </a:xfrm>
          <a:prstGeom prst="rect">
            <a:avLst/>
          </a:prstGeom>
          <a:solidFill>
            <a:srgbClr val="085DAD">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85000" lnSpcReduction="10000"/>
          </a:bodyPr>
          <a:lstStyle/>
          <a:p>
            <a:r>
              <a:rPr lang="en-US" altLang="zh-CN" dirty="0"/>
              <a:t>2019</a:t>
            </a:r>
            <a:r>
              <a:rPr lang="zh-CN" altLang="en-US" dirty="0"/>
              <a:t>瀛之杰汽车营销大赛</a:t>
            </a:r>
          </a:p>
        </p:txBody>
      </p:sp>
      <p:cxnSp>
        <p:nvCxnSpPr>
          <p:cNvPr id="39" name="直接连接符 38"/>
          <p:cNvCxnSpPr/>
          <p:nvPr/>
        </p:nvCxnSpPr>
        <p:spPr>
          <a:xfrm>
            <a:off x="994243" y="5222279"/>
            <a:ext cx="24906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70886" y="1489815"/>
            <a:ext cx="10515600" cy="1325563"/>
          </a:xfrm>
        </p:spPr>
        <p:txBody>
          <a:bodyPr anchor="ctr">
            <a:normAutofit/>
          </a:bodyPr>
          <a:lstStyle/>
          <a:p>
            <a:r>
              <a:rPr lang="zh-CN" altLang="en-US" sz="6600" dirty="0"/>
              <a:t>区块链</a:t>
            </a:r>
            <a:r>
              <a:rPr lang="en-US" altLang="zh-CN" sz="6600" dirty="0"/>
              <a:t>+</a:t>
            </a:r>
            <a:r>
              <a:rPr lang="zh-CN" altLang="en-US" sz="6600" dirty="0"/>
              <a:t>中国二手车研究</a:t>
            </a:r>
          </a:p>
        </p:txBody>
      </p:sp>
      <p:sp>
        <p:nvSpPr>
          <p:cNvPr id="7" name="矩形 6"/>
          <p:cNvSpPr/>
          <p:nvPr/>
        </p:nvSpPr>
        <p:spPr>
          <a:xfrm>
            <a:off x="0" y="6671733"/>
            <a:ext cx="12192000" cy="186267"/>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2"/>
          <p:cNvSpPr/>
          <p:nvPr/>
        </p:nvSpPr>
        <p:spPr>
          <a:xfrm>
            <a:off x="870886" y="5291626"/>
            <a:ext cx="10413333" cy="499624"/>
          </a:xfrm>
          <a:prstGeom prst="rect">
            <a:avLst/>
          </a:prstGeom>
        </p:spPr>
        <p:txBody>
          <a:bodyPr wrap="square">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史海天  陶晔澜  林立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9" name="Rectangle 12"/>
          <p:cNvSpPr/>
          <p:nvPr/>
        </p:nvSpPr>
        <p:spPr>
          <a:xfrm>
            <a:off x="870886" y="5779571"/>
            <a:ext cx="10413333" cy="499624"/>
          </a:xfrm>
          <a:prstGeom prst="rect">
            <a:avLst/>
          </a:prstGeom>
        </p:spPr>
        <p:txBody>
          <a:bodyPr wrap="square">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2019.1.21</a:t>
            </a:r>
          </a:p>
        </p:txBody>
      </p:sp>
    </p:spTree>
    <p:extLst>
      <p:ext uri="{BB962C8B-B14F-4D97-AF65-F5344CB8AC3E}">
        <p14:creationId xmlns:p14="http://schemas.microsoft.com/office/powerpoint/2010/main" val="1396860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342900" indent="-342900">
              <a:lnSpc>
                <a:spcPct val="150000"/>
              </a:lnSpc>
              <a:buFont typeface="+mj-lt"/>
              <a:buAutoNum type="arabicPeriod"/>
            </a:pPr>
            <a:r>
              <a:rPr lang="zh-CN" altLang="en-US" sz="1800" b="0" dirty="0"/>
              <a:t>全国汽车保有量持续快速增长</a:t>
            </a:r>
            <a:endParaRPr lang="en-US" altLang="zh-CN" sz="1800" b="0" dirty="0"/>
          </a:p>
          <a:p>
            <a:pPr marL="342900" indent="-342900">
              <a:lnSpc>
                <a:spcPct val="150000"/>
              </a:lnSpc>
              <a:buFont typeface="+mj-lt"/>
              <a:buAutoNum type="arabicPeriod"/>
            </a:pPr>
            <a:r>
              <a:rPr lang="en-US" altLang="zh-CN" sz="1800" b="0" dirty="0"/>
              <a:t>2013</a:t>
            </a:r>
            <a:r>
              <a:rPr lang="zh-CN" altLang="en-US" sz="1800" b="0" dirty="0"/>
              <a:t>年起，新车销量开始萎缩</a:t>
            </a:r>
            <a:endParaRPr lang="en-US" altLang="zh-CN" sz="1800" b="0" dirty="0"/>
          </a:p>
          <a:p>
            <a:pPr marL="342900" indent="-342900">
              <a:lnSpc>
                <a:spcPct val="150000"/>
              </a:lnSpc>
              <a:buFont typeface="+mj-lt"/>
              <a:buAutoNum type="arabicPeriod"/>
            </a:pPr>
            <a:r>
              <a:rPr lang="en-US" altLang="zh-CN" sz="1800" b="0" dirty="0"/>
              <a:t>2015</a:t>
            </a:r>
            <a:r>
              <a:rPr lang="zh-CN" altLang="en-US" sz="1800" b="0" dirty="0"/>
              <a:t>年起，二手车交易开始井喷</a:t>
            </a:r>
            <a:endParaRPr lang="en-US" altLang="zh-CN" sz="1800" b="0" dirty="0"/>
          </a:p>
          <a:p>
            <a:pPr marL="342900" indent="-342900">
              <a:lnSpc>
                <a:spcPct val="150000"/>
              </a:lnSpc>
              <a:buFont typeface="+mj-lt"/>
              <a:buAutoNum type="arabicPeriod"/>
            </a:pPr>
            <a:r>
              <a:rPr lang="zh-CN" altLang="en-US" sz="1800" b="0" dirty="0"/>
              <a:t>中国二手车市场</a:t>
            </a:r>
            <a:r>
              <a:rPr lang="zh-CN" altLang="en-US" sz="1800" dirty="0"/>
              <a:t>远未成熟</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10</a:t>
            </a:fld>
            <a:endParaRPr lang="zh-CN" altLang="en-US"/>
          </a:p>
        </p:txBody>
      </p:sp>
      <p:sp>
        <p:nvSpPr>
          <p:cNvPr id="12"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pic>
        <p:nvPicPr>
          <p:cNvPr id="6" name="图片 5"/>
          <p:cNvPicPr>
            <a:picLocks noChangeAspect="1"/>
          </p:cNvPicPr>
          <p:nvPr/>
        </p:nvPicPr>
        <p:blipFill>
          <a:blip r:embed="rId3"/>
          <a:stretch>
            <a:fillRect/>
          </a:stretch>
        </p:blipFill>
        <p:spPr>
          <a:xfrm>
            <a:off x="6730256" y="365125"/>
            <a:ext cx="4435298" cy="2953494"/>
          </a:xfrm>
          <a:prstGeom prst="rect">
            <a:avLst/>
          </a:prstGeom>
        </p:spPr>
      </p:pic>
      <p:pic>
        <p:nvPicPr>
          <p:cNvPr id="7" name="图片 6"/>
          <p:cNvPicPr>
            <a:picLocks noChangeAspect="1"/>
          </p:cNvPicPr>
          <p:nvPr/>
        </p:nvPicPr>
        <p:blipFill>
          <a:blip r:embed="rId4"/>
          <a:stretch>
            <a:fillRect/>
          </a:stretch>
        </p:blipFill>
        <p:spPr>
          <a:xfrm>
            <a:off x="6724158" y="3453556"/>
            <a:ext cx="4445413" cy="2953495"/>
          </a:xfrm>
          <a:prstGeom prst="rect">
            <a:avLst/>
          </a:prstGeom>
        </p:spPr>
      </p:pic>
    </p:spTree>
    <p:extLst>
      <p:ext uri="{BB962C8B-B14F-4D97-AF65-F5344CB8AC3E}">
        <p14:creationId xmlns:p14="http://schemas.microsoft.com/office/powerpoint/2010/main" val="2564008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168243" y="338161"/>
            <a:ext cx="4002799" cy="2735432"/>
          </a:xfrm>
          <a:prstGeom prst="rect">
            <a:avLst/>
          </a:prstGeom>
        </p:spPr>
      </p:pic>
      <p:sp>
        <p:nvSpPr>
          <p:cNvPr id="3" name="内容占位符 2"/>
          <p:cNvSpPr>
            <a:spLocks noGrp="1"/>
          </p:cNvSpPr>
          <p:nvPr>
            <p:ph idx="1"/>
          </p:nvPr>
        </p:nvSpPr>
        <p:spPr/>
        <p:txBody>
          <a:bodyPr>
            <a:normAutofit/>
          </a:bodyPr>
          <a:lstStyle/>
          <a:p>
            <a:pPr marL="342900" indent="-342900">
              <a:lnSpc>
                <a:spcPct val="150000"/>
              </a:lnSpc>
              <a:buFont typeface="+mj-lt"/>
              <a:buAutoNum type="arabicPeriod"/>
            </a:pPr>
            <a:r>
              <a:rPr lang="zh-CN" altLang="en-US" sz="1800" b="0" dirty="0"/>
              <a:t>全国汽车保有量持续快速增长</a:t>
            </a:r>
            <a:endParaRPr lang="en-US" altLang="zh-CN" sz="1800" b="0" dirty="0"/>
          </a:p>
          <a:p>
            <a:pPr marL="342900" indent="-342900">
              <a:lnSpc>
                <a:spcPct val="150000"/>
              </a:lnSpc>
              <a:buFont typeface="+mj-lt"/>
              <a:buAutoNum type="arabicPeriod"/>
            </a:pPr>
            <a:r>
              <a:rPr lang="en-US" altLang="zh-CN" sz="1800" b="0" dirty="0"/>
              <a:t>2013</a:t>
            </a:r>
            <a:r>
              <a:rPr lang="zh-CN" altLang="en-US" sz="1800" b="0" dirty="0"/>
              <a:t>年起，新车销量开始萎缩</a:t>
            </a:r>
            <a:endParaRPr lang="en-US" altLang="zh-CN" sz="1800" b="0" dirty="0"/>
          </a:p>
          <a:p>
            <a:pPr marL="342900" indent="-342900">
              <a:lnSpc>
                <a:spcPct val="150000"/>
              </a:lnSpc>
              <a:buFont typeface="+mj-lt"/>
              <a:buAutoNum type="arabicPeriod"/>
            </a:pPr>
            <a:r>
              <a:rPr lang="en-US" altLang="zh-CN" sz="1800" b="0" dirty="0"/>
              <a:t>2015</a:t>
            </a:r>
            <a:r>
              <a:rPr lang="zh-CN" altLang="en-US" sz="1800" b="0" dirty="0"/>
              <a:t>年起，二手车交易开始井喷</a:t>
            </a:r>
            <a:endParaRPr lang="en-US" altLang="zh-CN" sz="1800" b="0" dirty="0"/>
          </a:p>
          <a:p>
            <a:pPr marL="342900" indent="-342900">
              <a:buFont typeface="+mj-lt"/>
              <a:buAutoNum type="arabicPeriod"/>
            </a:pPr>
            <a:r>
              <a:rPr lang="zh-CN" altLang="en-US" sz="1800" b="0" dirty="0"/>
              <a:t>中国二手车市场远未成熟</a:t>
            </a:r>
            <a:endParaRPr lang="en-US" altLang="zh-CN" sz="1800" b="0" dirty="0"/>
          </a:p>
          <a:p>
            <a:pPr marL="342900" indent="-342900">
              <a:buFont typeface="+mj-lt"/>
              <a:buAutoNum type="arabicPeriod"/>
            </a:pPr>
            <a:r>
              <a:rPr lang="zh-CN" altLang="en-US" sz="1800" b="0" dirty="0"/>
              <a:t>中国二手车市场</a:t>
            </a:r>
            <a:r>
              <a:rPr lang="zh-CN" altLang="en-US" sz="1800" dirty="0"/>
              <a:t>即将爆发</a:t>
            </a:r>
            <a:endParaRPr lang="en-US" altLang="zh-CN" sz="1800" dirty="0"/>
          </a:p>
          <a:p>
            <a:pPr marL="342900" indent="-342900">
              <a:lnSpc>
                <a:spcPct val="150000"/>
              </a:lnSpc>
              <a:buFont typeface="+mj-lt"/>
              <a:buAutoNum type="arabicPeriod"/>
            </a:pPr>
            <a:endParaRPr lang="en-US" altLang="zh-CN" sz="1800" dirty="0"/>
          </a:p>
          <a:p>
            <a:pPr marL="342900" indent="-342900">
              <a:lnSpc>
                <a:spcPct val="150000"/>
              </a:lnSpc>
              <a:buFont typeface="+mj-lt"/>
              <a:buAutoNum type="arabicPeriod"/>
            </a:pP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11</a:t>
            </a:fld>
            <a:endParaRPr lang="zh-CN" altLang="en-US"/>
          </a:p>
        </p:txBody>
      </p:sp>
      <p:sp>
        <p:nvSpPr>
          <p:cNvPr id="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pic>
        <p:nvPicPr>
          <p:cNvPr id="6" name="图片 5">
            <a:extLst>
              <a:ext uri="{FF2B5EF4-FFF2-40B4-BE49-F238E27FC236}">
                <a16:creationId xmlns:a16="http://schemas.microsoft.com/office/drawing/2014/main" id="{5B812E1F-D5CB-3F4A-BE05-13E1AA7135E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8243" y="3254768"/>
            <a:ext cx="4002799" cy="2922195"/>
          </a:xfrm>
          <a:prstGeom prst="rect">
            <a:avLst/>
          </a:prstGeom>
          <a:noFill/>
        </p:spPr>
      </p:pic>
    </p:spTree>
    <p:extLst>
      <p:ext uri="{BB962C8B-B14F-4D97-AF65-F5344CB8AC3E}">
        <p14:creationId xmlns:p14="http://schemas.microsoft.com/office/powerpoint/2010/main" val="2976110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矩形 29"/>
          <p:cNvSpPr/>
          <p:nvPr/>
        </p:nvSpPr>
        <p:spPr>
          <a:xfrm>
            <a:off x="8725491" y="2641600"/>
            <a:ext cx="2012394" cy="3227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75620" y="2641600"/>
            <a:ext cx="1204067" cy="3227585"/>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122977" y="2641600"/>
            <a:ext cx="1480277" cy="3227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384540" y="2641600"/>
            <a:ext cx="1743772" cy="32275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87361" y="2641600"/>
            <a:ext cx="2619539" cy="32275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24811" y="2759570"/>
            <a:ext cx="1544638"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市场探索期</a:t>
            </a:r>
          </a:p>
        </p:txBody>
      </p:sp>
      <p:sp>
        <p:nvSpPr>
          <p:cNvPr id="13" name="文本框 12"/>
          <p:cNvSpPr txBox="1"/>
          <p:nvPr/>
        </p:nvSpPr>
        <p:spPr>
          <a:xfrm>
            <a:off x="4569460" y="2759570"/>
            <a:ext cx="141224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市场启动期</a:t>
            </a:r>
          </a:p>
        </p:txBody>
      </p:sp>
      <p:sp>
        <p:nvSpPr>
          <p:cNvPr id="14" name="文本框 13"/>
          <p:cNvSpPr txBox="1"/>
          <p:nvPr/>
        </p:nvSpPr>
        <p:spPr>
          <a:xfrm>
            <a:off x="618371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市场竞争期</a:t>
            </a:r>
            <a:endParaRPr lang="en-US" altLang="zh-CN"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9006928" y="2759570"/>
            <a:ext cx="1402851"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市场爆发期</a:t>
            </a:r>
            <a:endParaRPr lang="en-US" altLang="zh-CN" sz="14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757562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市场洗牌期</a:t>
            </a:r>
            <a:endParaRPr lang="en-US" altLang="zh-CN" sz="1400" dirty="0">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rotWithShape="1">
          <a:blip r:embed="rId3" cstate="print">
            <a:extLst>
              <a:ext uri="{28A0092B-C50C-407E-A947-70E740481C1C}">
                <a14:useLocalDpi xmlns:a14="http://schemas.microsoft.com/office/drawing/2010/main" val="0"/>
              </a:ext>
            </a:extLst>
          </a:blip>
          <a:srcRect l="2560" t="45881" r="2300" b="19212"/>
          <a:stretch/>
        </p:blipFill>
        <p:spPr>
          <a:xfrm>
            <a:off x="1787361" y="3475234"/>
            <a:ext cx="8950524" cy="2393951"/>
          </a:xfrm>
          <a:prstGeom prst="rect">
            <a:avLst/>
          </a:prstGeom>
        </p:spPr>
      </p:pic>
      <p:sp>
        <p:nvSpPr>
          <p:cNvPr id="3" name="内容占位符 2"/>
          <p:cNvSpPr>
            <a:spLocks noGrp="1"/>
          </p:cNvSpPr>
          <p:nvPr>
            <p:ph idx="1"/>
          </p:nvPr>
        </p:nvSpPr>
        <p:spPr/>
        <p:txBody>
          <a:bodyPr>
            <a:normAutofit/>
          </a:bodyPr>
          <a:lstStyle/>
          <a:p>
            <a:pPr marL="342900" indent="-342900">
              <a:buFont typeface="+mj-lt"/>
              <a:buAutoNum type="arabicPeriod" startAt="5"/>
            </a:pPr>
            <a:r>
              <a:rPr lang="zh-CN" altLang="en-US" sz="1800" b="0" dirty="0"/>
              <a:t>中国二手车市场</a:t>
            </a:r>
            <a:r>
              <a:rPr lang="zh-CN" altLang="en-US" sz="1800" dirty="0"/>
              <a:t>即将爆发</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12</a:t>
            </a:fld>
            <a:endParaRPr lang="zh-CN" altLang="en-US"/>
          </a:p>
        </p:txBody>
      </p:sp>
      <p:sp>
        <p:nvSpPr>
          <p:cNvPr id="3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
        <p:nvSpPr>
          <p:cNvPr id="7" name="五边形 6"/>
          <p:cNvSpPr/>
          <p:nvPr/>
        </p:nvSpPr>
        <p:spPr>
          <a:xfrm>
            <a:off x="8118346" y="5958879"/>
            <a:ext cx="3043637" cy="307778"/>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6" name="五边形 35"/>
          <p:cNvSpPr/>
          <p:nvPr/>
        </p:nvSpPr>
        <p:spPr>
          <a:xfrm>
            <a:off x="6672188" y="5958879"/>
            <a:ext cx="2286000" cy="307778"/>
          </a:xfrm>
          <a:prstGeom prst="homePlate">
            <a:avLst/>
          </a:prstGeom>
          <a:solidFill>
            <a:srgbClr val="70A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五边形 7"/>
          <p:cNvSpPr/>
          <p:nvPr/>
        </p:nvSpPr>
        <p:spPr>
          <a:xfrm>
            <a:off x="4971254" y="5958879"/>
            <a:ext cx="2780832" cy="307778"/>
          </a:xfrm>
          <a:prstGeom prst="homePlate">
            <a:avLst/>
          </a:prstGeom>
          <a:solidFill>
            <a:srgbClr val="488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五边形 8"/>
          <p:cNvSpPr/>
          <p:nvPr/>
        </p:nvSpPr>
        <p:spPr>
          <a:xfrm>
            <a:off x="3956050" y="5958879"/>
            <a:ext cx="2316369" cy="307778"/>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五边形 9"/>
          <p:cNvSpPr/>
          <p:nvPr/>
        </p:nvSpPr>
        <p:spPr>
          <a:xfrm>
            <a:off x="1787361" y="5958879"/>
            <a:ext cx="2771939" cy="307778"/>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898967"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2005-2012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579939"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2012-2015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00218"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2015-2017</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974089" y="5958880"/>
            <a:ext cx="684803"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7742586"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2017-2020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1769563" y="3186209"/>
            <a:ext cx="2637338" cy="1815882"/>
          </a:xfrm>
          <a:prstGeom prst="rect">
            <a:avLst/>
          </a:prstGeom>
          <a:solidFill>
            <a:schemeClr val="bg1">
              <a:alpha val="78000"/>
            </a:schemeClr>
          </a:solidFill>
        </p:spPr>
        <p:txBody>
          <a:bodyPr wrap="square">
            <a:spAutoFit/>
          </a:bodyPr>
          <a:lstStyle/>
          <a:p>
            <a:r>
              <a:rPr lang="en-US" altLang="zh-CN" sz="1400" dirty="0">
                <a:latin typeface="微软雅黑" panose="020B0503020204020204" pitchFamily="34" charset="-122"/>
                <a:ea typeface="微软雅黑" panose="020B0503020204020204" pitchFamily="34" charset="-122"/>
              </a:rPr>
              <a:t>2005</a:t>
            </a:r>
            <a:r>
              <a:rPr lang="zh-CN" altLang="en-US" sz="1400" dirty="0">
                <a:latin typeface="微软雅黑" panose="020B0503020204020204" pitchFamily="34" charset="-122"/>
                <a:ea typeface="微软雅黑" panose="020B0503020204020204" pitchFamily="34" charset="-122"/>
              </a:rPr>
              <a:t>年，商务部、公安部联合发布</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二手车流通管理办法</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，代表二手车市场由特殊行业管理状态转变为市场化发展，形式上仍以私人经营为主，但有向市场内交易转变的态势。盈利模式以交易服务费和场地租金为主</a:t>
            </a:r>
          </a:p>
        </p:txBody>
      </p:sp>
    </p:spTree>
    <p:extLst>
      <p:ext uri="{BB962C8B-B14F-4D97-AF65-F5344CB8AC3E}">
        <p14:creationId xmlns:p14="http://schemas.microsoft.com/office/powerpoint/2010/main" val="2969716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矩形 29"/>
          <p:cNvSpPr/>
          <p:nvPr/>
        </p:nvSpPr>
        <p:spPr>
          <a:xfrm>
            <a:off x="8725491" y="2641600"/>
            <a:ext cx="2012394" cy="3227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75620" y="2641600"/>
            <a:ext cx="1204067" cy="3227585"/>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122977" y="2641600"/>
            <a:ext cx="1480277" cy="3227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384540" y="2641600"/>
            <a:ext cx="1743772" cy="32275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87361" y="2641600"/>
            <a:ext cx="2619539" cy="32275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24811" y="2759570"/>
            <a:ext cx="1544638"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市场探索期</a:t>
            </a:r>
          </a:p>
        </p:txBody>
      </p:sp>
      <p:sp>
        <p:nvSpPr>
          <p:cNvPr id="13" name="文本框 12"/>
          <p:cNvSpPr txBox="1"/>
          <p:nvPr/>
        </p:nvSpPr>
        <p:spPr>
          <a:xfrm>
            <a:off x="4569460" y="2759570"/>
            <a:ext cx="141224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市场启动期</a:t>
            </a:r>
          </a:p>
        </p:txBody>
      </p:sp>
      <p:sp>
        <p:nvSpPr>
          <p:cNvPr id="14" name="文本框 13"/>
          <p:cNvSpPr txBox="1"/>
          <p:nvPr/>
        </p:nvSpPr>
        <p:spPr>
          <a:xfrm>
            <a:off x="618371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市场竞争期</a:t>
            </a:r>
            <a:endParaRPr lang="en-US" altLang="zh-CN"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9006928" y="2759570"/>
            <a:ext cx="1402851"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市场爆发期</a:t>
            </a:r>
            <a:endParaRPr lang="en-US" altLang="zh-CN" sz="14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757562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市场洗牌期</a:t>
            </a:r>
            <a:endParaRPr lang="en-US" altLang="zh-CN" sz="1400" dirty="0">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rotWithShape="1">
          <a:blip r:embed="rId3" cstate="print">
            <a:extLst>
              <a:ext uri="{28A0092B-C50C-407E-A947-70E740481C1C}">
                <a14:useLocalDpi xmlns:a14="http://schemas.microsoft.com/office/drawing/2010/main" val="0"/>
              </a:ext>
            </a:extLst>
          </a:blip>
          <a:srcRect l="2560" t="45881" r="2300" b="19212"/>
          <a:stretch/>
        </p:blipFill>
        <p:spPr>
          <a:xfrm>
            <a:off x="1787361" y="3475234"/>
            <a:ext cx="8950524" cy="2393951"/>
          </a:xfrm>
          <a:prstGeom prst="rect">
            <a:avLst/>
          </a:prstGeom>
        </p:spPr>
      </p:pic>
      <p:sp>
        <p:nvSpPr>
          <p:cNvPr id="3" name="内容占位符 2"/>
          <p:cNvSpPr>
            <a:spLocks noGrp="1"/>
          </p:cNvSpPr>
          <p:nvPr>
            <p:ph idx="1"/>
          </p:nvPr>
        </p:nvSpPr>
        <p:spPr/>
        <p:txBody>
          <a:bodyPr>
            <a:normAutofit/>
          </a:bodyPr>
          <a:lstStyle/>
          <a:p>
            <a:pPr marL="342900" indent="-342900">
              <a:buFont typeface="+mj-lt"/>
              <a:buAutoNum type="arabicPeriod" startAt="5"/>
            </a:pPr>
            <a:r>
              <a:rPr lang="zh-CN" altLang="en-US" sz="1800" b="0" dirty="0"/>
              <a:t>中国二手车市场</a:t>
            </a:r>
            <a:r>
              <a:rPr lang="zh-CN" altLang="en-US" sz="1800" dirty="0"/>
              <a:t>即将爆发</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13</a:t>
            </a:fld>
            <a:endParaRPr lang="zh-CN" altLang="en-US"/>
          </a:p>
        </p:txBody>
      </p:sp>
      <p:sp>
        <p:nvSpPr>
          <p:cNvPr id="3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
        <p:nvSpPr>
          <p:cNvPr id="7" name="五边形 6"/>
          <p:cNvSpPr/>
          <p:nvPr/>
        </p:nvSpPr>
        <p:spPr>
          <a:xfrm>
            <a:off x="8118346" y="5958879"/>
            <a:ext cx="3043637" cy="307778"/>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6" name="五边形 35"/>
          <p:cNvSpPr/>
          <p:nvPr/>
        </p:nvSpPr>
        <p:spPr>
          <a:xfrm>
            <a:off x="6672188" y="5958879"/>
            <a:ext cx="2286000" cy="307778"/>
          </a:xfrm>
          <a:prstGeom prst="homePlate">
            <a:avLst/>
          </a:prstGeom>
          <a:solidFill>
            <a:srgbClr val="70A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五边形 7"/>
          <p:cNvSpPr/>
          <p:nvPr/>
        </p:nvSpPr>
        <p:spPr>
          <a:xfrm>
            <a:off x="4971254" y="5958879"/>
            <a:ext cx="2780832" cy="307778"/>
          </a:xfrm>
          <a:prstGeom prst="homePlate">
            <a:avLst/>
          </a:prstGeom>
          <a:solidFill>
            <a:srgbClr val="488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五边形 8"/>
          <p:cNvSpPr/>
          <p:nvPr/>
        </p:nvSpPr>
        <p:spPr>
          <a:xfrm>
            <a:off x="3956050" y="5958879"/>
            <a:ext cx="2316369" cy="307778"/>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五边形 9"/>
          <p:cNvSpPr/>
          <p:nvPr/>
        </p:nvSpPr>
        <p:spPr>
          <a:xfrm>
            <a:off x="1787361" y="5958879"/>
            <a:ext cx="2771939" cy="307778"/>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898967"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2005-2012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579939"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2012-2015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00218"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2015-2017</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974089" y="5958880"/>
            <a:ext cx="684803"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7742586"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2017-2020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4410224" y="3186209"/>
            <a:ext cx="1712754" cy="2031325"/>
          </a:xfrm>
          <a:prstGeom prst="rect">
            <a:avLst/>
          </a:prstGeom>
          <a:solidFill>
            <a:schemeClr val="bg1">
              <a:alpha val="78000"/>
            </a:schemeClr>
          </a:solidFill>
        </p:spPr>
        <p:txBody>
          <a:bodyPr wrap="square">
            <a:spAutoFit/>
          </a:bodyPr>
          <a:lstStyle/>
          <a:p>
            <a:r>
              <a:rPr lang="en-US" altLang="zh-CN" sz="1400" dirty="0">
                <a:latin typeface="微软雅黑" panose="020B0503020204020204" pitchFamily="34" charset="-122"/>
                <a:ea typeface="微软雅黑" panose="020B0503020204020204" pitchFamily="34" charset="-122"/>
              </a:rPr>
              <a:t>2013</a:t>
            </a:r>
            <a:r>
              <a:rPr lang="zh-CN" altLang="en-US" sz="1400" dirty="0">
                <a:latin typeface="微软雅黑" panose="020B0503020204020204" pitchFamily="34" charset="-122"/>
                <a:ea typeface="微软雅黑" panose="020B0503020204020204" pitchFamily="34" charset="-122"/>
              </a:rPr>
              <a:t>年始，风投开始积极关注二手车市场，以优信、车易拍为代表的企业陆续获得多轮投资。金融行业公司如平安集团、整车厂如上汽集团分别推出平安好车、车享拍</a:t>
            </a:r>
          </a:p>
        </p:txBody>
      </p:sp>
    </p:spTree>
    <p:extLst>
      <p:ext uri="{BB962C8B-B14F-4D97-AF65-F5344CB8AC3E}">
        <p14:creationId xmlns:p14="http://schemas.microsoft.com/office/powerpoint/2010/main" val="4127454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矩形 29"/>
          <p:cNvSpPr/>
          <p:nvPr/>
        </p:nvSpPr>
        <p:spPr>
          <a:xfrm>
            <a:off x="8725491" y="2641600"/>
            <a:ext cx="2012394" cy="3227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75620" y="2641600"/>
            <a:ext cx="1204067" cy="3227585"/>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122977" y="2641600"/>
            <a:ext cx="1480277" cy="3227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384540" y="2641600"/>
            <a:ext cx="1743772" cy="32275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87361" y="2641600"/>
            <a:ext cx="2619539" cy="32275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24811" y="2759570"/>
            <a:ext cx="1544638"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市场探索期</a:t>
            </a:r>
          </a:p>
        </p:txBody>
      </p:sp>
      <p:sp>
        <p:nvSpPr>
          <p:cNvPr id="13" name="文本框 12"/>
          <p:cNvSpPr txBox="1"/>
          <p:nvPr/>
        </p:nvSpPr>
        <p:spPr>
          <a:xfrm>
            <a:off x="4569460" y="2759570"/>
            <a:ext cx="141224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市场启动期</a:t>
            </a:r>
          </a:p>
        </p:txBody>
      </p:sp>
      <p:sp>
        <p:nvSpPr>
          <p:cNvPr id="14" name="文本框 13"/>
          <p:cNvSpPr txBox="1"/>
          <p:nvPr/>
        </p:nvSpPr>
        <p:spPr>
          <a:xfrm>
            <a:off x="618371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市场竞争期</a:t>
            </a:r>
            <a:endParaRPr lang="en-US" altLang="zh-CN"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9006928" y="2759570"/>
            <a:ext cx="1402851"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市场爆发期</a:t>
            </a:r>
            <a:endParaRPr lang="en-US" altLang="zh-CN" sz="14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757562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市场洗牌期</a:t>
            </a:r>
            <a:endParaRPr lang="en-US" altLang="zh-CN" sz="1400" dirty="0">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rotWithShape="1">
          <a:blip r:embed="rId3" cstate="print">
            <a:extLst>
              <a:ext uri="{28A0092B-C50C-407E-A947-70E740481C1C}">
                <a14:useLocalDpi xmlns:a14="http://schemas.microsoft.com/office/drawing/2010/main" val="0"/>
              </a:ext>
            </a:extLst>
          </a:blip>
          <a:srcRect l="2560" t="45881" r="2300" b="19212"/>
          <a:stretch/>
        </p:blipFill>
        <p:spPr>
          <a:xfrm>
            <a:off x="1787361" y="3475234"/>
            <a:ext cx="8950524" cy="2393951"/>
          </a:xfrm>
          <a:prstGeom prst="rect">
            <a:avLst/>
          </a:prstGeom>
        </p:spPr>
      </p:pic>
      <p:sp>
        <p:nvSpPr>
          <p:cNvPr id="3" name="内容占位符 2"/>
          <p:cNvSpPr>
            <a:spLocks noGrp="1"/>
          </p:cNvSpPr>
          <p:nvPr>
            <p:ph idx="1"/>
          </p:nvPr>
        </p:nvSpPr>
        <p:spPr/>
        <p:txBody>
          <a:bodyPr>
            <a:normAutofit/>
          </a:bodyPr>
          <a:lstStyle/>
          <a:p>
            <a:pPr marL="342900" indent="-342900">
              <a:buFont typeface="+mj-lt"/>
              <a:buAutoNum type="arabicPeriod" startAt="5"/>
            </a:pPr>
            <a:r>
              <a:rPr lang="zh-CN" altLang="en-US" sz="1800" b="0" dirty="0"/>
              <a:t>中国二手车市场</a:t>
            </a:r>
            <a:r>
              <a:rPr lang="zh-CN" altLang="en-US" sz="1800" dirty="0"/>
              <a:t>即将爆发</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14</a:t>
            </a:fld>
            <a:endParaRPr lang="zh-CN" altLang="en-US"/>
          </a:p>
        </p:txBody>
      </p:sp>
      <p:sp>
        <p:nvSpPr>
          <p:cNvPr id="3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
        <p:nvSpPr>
          <p:cNvPr id="7" name="五边形 6"/>
          <p:cNvSpPr/>
          <p:nvPr/>
        </p:nvSpPr>
        <p:spPr>
          <a:xfrm>
            <a:off x="8118346" y="5958879"/>
            <a:ext cx="3043637" cy="307778"/>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6" name="五边形 35"/>
          <p:cNvSpPr/>
          <p:nvPr/>
        </p:nvSpPr>
        <p:spPr>
          <a:xfrm>
            <a:off x="6672188" y="5958879"/>
            <a:ext cx="2286000" cy="307778"/>
          </a:xfrm>
          <a:prstGeom prst="homePlate">
            <a:avLst/>
          </a:prstGeom>
          <a:solidFill>
            <a:srgbClr val="70A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五边形 7"/>
          <p:cNvSpPr/>
          <p:nvPr/>
        </p:nvSpPr>
        <p:spPr>
          <a:xfrm>
            <a:off x="4971254" y="5958879"/>
            <a:ext cx="2780832" cy="307778"/>
          </a:xfrm>
          <a:prstGeom prst="homePlate">
            <a:avLst/>
          </a:prstGeom>
          <a:solidFill>
            <a:srgbClr val="488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五边形 8"/>
          <p:cNvSpPr/>
          <p:nvPr/>
        </p:nvSpPr>
        <p:spPr>
          <a:xfrm>
            <a:off x="3956050" y="5958879"/>
            <a:ext cx="2316369" cy="307778"/>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五边形 9"/>
          <p:cNvSpPr/>
          <p:nvPr/>
        </p:nvSpPr>
        <p:spPr>
          <a:xfrm>
            <a:off x="1787361" y="5958879"/>
            <a:ext cx="2771939" cy="307778"/>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898967"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2005-2012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579939"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2012-2015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00218"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2015-2017</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974089" y="5958880"/>
            <a:ext cx="684803"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7742586"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2017-2020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6122978" y="3157041"/>
            <a:ext cx="1480276" cy="1384995"/>
          </a:xfrm>
          <a:prstGeom prst="rect">
            <a:avLst/>
          </a:prstGeom>
          <a:solidFill>
            <a:schemeClr val="bg1">
              <a:alpha val="78000"/>
            </a:schemeClr>
          </a:solidFill>
        </p:spPr>
        <p:txBody>
          <a:bodyPr wrap="square">
            <a:spAutoFit/>
          </a:bodyPr>
          <a:lstStyle/>
          <a:p>
            <a:r>
              <a:rPr lang="zh-CN" altLang="en-US" sz="1400" dirty="0">
                <a:latin typeface="微软雅黑" panose="020B0503020204020204" pitchFamily="34" charset="-122"/>
                <a:ea typeface="微软雅黑" panose="020B0503020204020204" pitchFamily="34" charset="-122"/>
              </a:rPr>
              <a:t>优信二手车及瓜子二手车成立，行业巨额广告大战引领了二手车市场竞争进入白热化阶段</a:t>
            </a:r>
          </a:p>
        </p:txBody>
      </p:sp>
    </p:spTree>
    <p:extLst>
      <p:ext uri="{BB962C8B-B14F-4D97-AF65-F5344CB8AC3E}">
        <p14:creationId xmlns:p14="http://schemas.microsoft.com/office/powerpoint/2010/main" val="1941306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矩形 29"/>
          <p:cNvSpPr/>
          <p:nvPr/>
        </p:nvSpPr>
        <p:spPr>
          <a:xfrm>
            <a:off x="8725491" y="2641600"/>
            <a:ext cx="2012394" cy="3227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75620" y="2641600"/>
            <a:ext cx="1204067" cy="3227585"/>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122977" y="2641600"/>
            <a:ext cx="1480277" cy="3227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384540" y="2641600"/>
            <a:ext cx="1743772" cy="32275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87361" y="2641600"/>
            <a:ext cx="2619539" cy="32275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24811" y="2759570"/>
            <a:ext cx="1544638"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市场探索期</a:t>
            </a:r>
          </a:p>
        </p:txBody>
      </p:sp>
      <p:sp>
        <p:nvSpPr>
          <p:cNvPr id="13" name="文本框 12"/>
          <p:cNvSpPr txBox="1"/>
          <p:nvPr/>
        </p:nvSpPr>
        <p:spPr>
          <a:xfrm>
            <a:off x="4569460" y="2759570"/>
            <a:ext cx="141224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市场启动期</a:t>
            </a:r>
          </a:p>
        </p:txBody>
      </p:sp>
      <p:sp>
        <p:nvSpPr>
          <p:cNvPr id="14" name="文本框 13"/>
          <p:cNvSpPr txBox="1"/>
          <p:nvPr/>
        </p:nvSpPr>
        <p:spPr>
          <a:xfrm>
            <a:off x="618371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市场竞争期</a:t>
            </a:r>
            <a:endParaRPr lang="en-US" altLang="zh-CN"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9006928" y="2759570"/>
            <a:ext cx="1402851"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市场爆发期</a:t>
            </a:r>
            <a:endParaRPr lang="en-US" altLang="zh-CN" sz="14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757562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市场洗牌期</a:t>
            </a:r>
            <a:endParaRPr lang="en-US" altLang="zh-CN" sz="1400" dirty="0">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rotWithShape="1">
          <a:blip r:embed="rId3" cstate="print">
            <a:extLst>
              <a:ext uri="{28A0092B-C50C-407E-A947-70E740481C1C}">
                <a14:useLocalDpi xmlns:a14="http://schemas.microsoft.com/office/drawing/2010/main" val="0"/>
              </a:ext>
            </a:extLst>
          </a:blip>
          <a:srcRect l="2560" t="45881" r="2300" b="19212"/>
          <a:stretch/>
        </p:blipFill>
        <p:spPr>
          <a:xfrm>
            <a:off x="1787361" y="3475234"/>
            <a:ext cx="8950524" cy="2393951"/>
          </a:xfrm>
          <a:prstGeom prst="rect">
            <a:avLst/>
          </a:prstGeom>
        </p:spPr>
      </p:pic>
      <p:sp>
        <p:nvSpPr>
          <p:cNvPr id="3" name="内容占位符 2"/>
          <p:cNvSpPr>
            <a:spLocks noGrp="1"/>
          </p:cNvSpPr>
          <p:nvPr>
            <p:ph idx="1"/>
          </p:nvPr>
        </p:nvSpPr>
        <p:spPr/>
        <p:txBody>
          <a:bodyPr>
            <a:normAutofit/>
          </a:bodyPr>
          <a:lstStyle/>
          <a:p>
            <a:pPr marL="342900" indent="-342900">
              <a:buFont typeface="+mj-lt"/>
              <a:buAutoNum type="arabicPeriod" startAt="5"/>
            </a:pPr>
            <a:r>
              <a:rPr lang="zh-CN" altLang="en-US" sz="1800" b="0" dirty="0"/>
              <a:t>中国二手车市场</a:t>
            </a:r>
            <a:r>
              <a:rPr lang="zh-CN" altLang="en-US" sz="1800" dirty="0"/>
              <a:t>即将爆发</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15</a:t>
            </a:fld>
            <a:endParaRPr lang="zh-CN" altLang="en-US"/>
          </a:p>
        </p:txBody>
      </p:sp>
      <p:sp>
        <p:nvSpPr>
          <p:cNvPr id="3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
        <p:nvSpPr>
          <p:cNvPr id="7" name="五边形 6"/>
          <p:cNvSpPr/>
          <p:nvPr/>
        </p:nvSpPr>
        <p:spPr>
          <a:xfrm>
            <a:off x="8118346" y="5958879"/>
            <a:ext cx="3043637" cy="307778"/>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6" name="五边形 35"/>
          <p:cNvSpPr/>
          <p:nvPr/>
        </p:nvSpPr>
        <p:spPr>
          <a:xfrm>
            <a:off x="6672188" y="5958879"/>
            <a:ext cx="2286000" cy="307778"/>
          </a:xfrm>
          <a:prstGeom prst="homePlate">
            <a:avLst/>
          </a:prstGeom>
          <a:solidFill>
            <a:srgbClr val="70A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五边形 7"/>
          <p:cNvSpPr/>
          <p:nvPr/>
        </p:nvSpPr>
        <p:spPr>
          <a:xfrm>
            <a:off x="4971254" y="5958879"/>
            <a:ext cx="2780832" cy="307778"/>
          </a:xfrm>
          <a:prstGeom prst="homePlate">
            <a:avLst/>
          </a:prstGeom>
          <a:solidFill>
            <a:srgbClr val="488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五边形 8"/>
          <p:cNvSpPr/>
          <p:nvPr/>
        </p:nvSpPr>
        <p:spPr>
          <a:xfrm>
            <a:off x="3956050" y="5958879"/>
            <a:ext cx="2316369" cy="307778"/>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五边形 9"/>
          <p:cNvSpPr/>
          <p:nvPr/>
        </p:nvSpPr>
        <p:spPr>
          <a:xfrm>
            <a:off x="1787361" y="5958879"/>
            <a:ext cx="2771939" cy="307778"/>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898967"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2005-2012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579939"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2012-2015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00218"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2015-2017</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974089" y="5958880"/>
            <a:ext cx="684803"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7742586"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2017-2020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575620" y="3157041"/>
            <a:ext cx="1204068" cy="2031325"/>
          </a:xfrm>
          <a:prstGeom prst="rect">
            <a:avLst/>
          </a:prstGeom>
          <a:solidFill>
            <a:schemeClr val="bg1">
              <a:alpha val="78000"/>
            </a:schemeClr>
          </a:solidFill>
        </p:spPr>
        <p:txBody>
          <a:bodyPr wrap="square">
            <a:spAutoFit/>
          </a:bodyPr>
          <a:lstStyle/>
          <a:p>
            <a:r>
              <a:rPr lang="zh-CN" altLang="en-US" sz="1400" dirty="0">
                <a:latin typeface="微软雅黑" panose="020B0503020204020204" pitchFamily="34" charset="-122"/>
                <a:ea typeface="微软雅黑" panose="020B0503020204020204" pitchFamily="34" charset="-122"/>
              </a:rPr>
              <a:t>市场优胜劣汰，部分优秀的二手车企业脱颖而出，资金规模雄厚的企业向线下和新车、金融等领域布局</a:t>
            </a:r>
          </a:p>
        </p:txBody>
      </p:sp>
    </p:spTree>
    <p:extLst>
      <p:ext uri="{BB962C8B-B14F-4D97-AF65-F5344CB8AC3E}">
        <p14:creationId xmlns:p14="http://schemas.microsoft.com/office/powerpoint/2010/main" val="1300742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矩形 29"/>
          <p:cNvSpPr/>
          <p:nvPr/>
        </p:nvSpPr>
        <p:spPr>
          <a:xfrm>
            <a:off x="8725491" y="2641600"/>
            <a:ext cx="2012394" cy="3227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75620" y="2641600"/>
            <a:ext cx="1204067" cy="3227585"/>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122977" y="2641600"/>
            <a:ext cx="1480277" cy="3227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384540" y="2641600"/>
            <a:ext cx="1743772" cy="32275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87361" y="2641600"/>
            <a:ext cx="2619539" cy="32275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24811" y="2759570"/>
            <a:ext cx="1544638"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市场探索期</a:t>
            </a:r>
          </a:p>
        </p:txBody>
      </p:sp>
      <p:sp>
        <p:nvSpPr>
          <p:cNvPr id="13" name="文本框 12"/>
          <p:cNvSpPr txBox="1"/>
          <p:nvPr/>
        </p:nvSpPr>
        <p:spPr>
          <a:xfrm>
            <a:off x="4569460" y="2759570"/>
            <a:ext cx="141224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市场启动期</a:t>
            </a:r>
          </a:p>
        </p:txBody>
      </p:sp>
      <p:sp>
        <p:nvSpPr>
          <p:cNvPr id="14" name="文本框 13"/>
          <p:cNvSpPr txBox="1"/>
          <p:nvPr/>
        </p:nvSpPr>
        <p:spPr>
          <a:xfrm>
            <a:off x="618371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市场竞争期</a:t>
            </a:r>
            <a:endParaRPr lang="en-US" altLang="zh-CN"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9006928" y="2759570"/>
            <a:ext cx="1402851"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市场爆发期</a:t>
            </a:r>
            <a:endParaRPr lang="en-US" altLang="zh-CN" sz="14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7575620" y="2759570"/>
            <a:ext cx="127851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市场洗牌期</a:t>
            </a:r>
            <a:endParaRPr lang="en-US" altLang="zh-CN" sz="1400" dirty="0">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rotWithShape="1">
          <a:blip r:embed="rId3" cstate="print">
            <a:extLst>
              <a:ext uri="{28A0092B-C50C-407E-A947-70E740481C1C}">
                <a14:useLocalDpi xmlns:a14="http://schemas.microsoft.com/office/drawing/2010/main" val="0"/>
              </a:ext>
            </a:extLst>
          </a:blip>
          <a:srcRect l="2560" t="45881" r="2300" b="19212"/>
          <a:stretch/>
        </p:blipFill>
        <p:spPr>
          <a:xfrm>
            <a:off x="1787361" y="3475234"/>
            <a:ext cx="8950524" cy="2393951"/>
          </a:xfrm>
          <a:prstGeom prst="rect">
            <a:avLst/>
          </a:prstGeom>
        </p:spPr>
      </p:pic>
      <p:sp>
        <p:nvSpPr>
          <p:cNvPr id="3" name="内容占位符 2"/>
          <p:cNvSpPr>
            <a:spLocks noGrp="1"/>
          </p:cNvSpPr>
          <p:nvPr>
            <p:ph idx="1"/>
          </p:nvPr>
        </p:nvSpPr>
        <p:spPr/>
        <p:txBody>
          <a:bodyPr>
            <a:normAutofit/>
          </a:bodyPr>
          <a:lstStyle/>
          <a:p>
            <a:pPr marL="342900" indent="-342900">
              <a:buFont typeface="+mj-lt"/>
              <a:buAutoNum type="arabicPeriod" startAt="5"/>
            </a:pPr>
            <a:r>
              <a:rPr lang="zh-CN" altLang="en-US" sz="1800" b="0" dirty="0"/>
              <a:t>中国二手车市场</a:t>
            </a:r>
            <a:r>
              <a:rPr lang="zh-CN" altLang="en-US" sz="1800" dirty="0"/>
              <a:t>即将爆发</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16</a:t>
            </a:fld>
            <a:endParaRPr lang="zh-CN" altLang="en-US"/>
          </a:p>
        </p:txBody>
      </p:sp>
      <p:sp>
        <p:nvSpPr>
          <p:cNvPr id="3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
        <p:nvSpPr>
          <p:cNvPr id="7" name="五边形 6"/>
          <p:cNvSpPr/>
          <p:nvPr/>
        </p:nvSpPr>
        <p:spPr>
          <a:xfrm>
            <a:off x="8118346" y="5958879"/>
            <a:ext cx="3043637" cy="307778"/>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6" name="五边形 35"/>
          <p:cNvSpPr/>
          <p:nvPr/>
        </p:nvSpPr>
        <p:spPr>
          <a:xfrm>
            <a:off x="6672188" y="5958879"/>
            <a:ext cx="2286000" cy="307778"/>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五边形 7"/>
          <p:cNvSpPr/>
          <p:nvPr/>
        </p:nvSpPr>
        <p:spPr>
          <a:xfrm>
            <a:off x="4971254" y="5958879"/>
            <a:ext cx="2780832" cy="307778"/>
          </a:xfrm>
          <a:prstGeom prst="homePlate">
            <a:avLst/>
          </a:prstGeom>
          <a:solidFill>
            <a:srgbClr val="488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五边形 8"/>
          <p:cNvSpPr/>
          <p:nvPr/>
        </p:nvSpPr>
        <p:spPr>
          <a:xfrm>
            <a:off x="3956050" y="5958879"/>
            <a:ext cx="2316369" cy="307778"/>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五边形 9"/>
          <p:cNvSpPr/>
          <p:nvPr/>
        </p:nvSpPr>
        <p:spPr>
          <a:xfrm>
            <a:off x="1787361" y="5958879"/>
            <a:ext cx="2771939" cy="307778"/>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898967"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2005-2012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579939"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2012-2015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00218"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2015-2017</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974089" y="5958880"/>
            <a:ext cx="684803"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7742586"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2017-2020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575620" y="3157041"/>
            <a:ext cx="1204068" cy="2031325"/>
          </a:xfrm>
          <a:prstGeom prst="rect">
            <a:avLst/>
          </a:prstGeom>
          <a:solidFill>
            <a:schemeClr val="bg1">
              <a:alpha val="78000"/>
            </a:schemeClr>
          </a:solidFill>
        </p:spPr>
        <p:txBody>
          <a:bodyPr wrap="square">
            <a:spAutoFit/>
          </a:bodyPr>
          <a:lstStyle/>
          <a:p>
            <a:r>
              <a:rPr lang="zh-CN" altLang="en-US" sz="1400" dirty="0">
                <a:latin typeface="微软雅黑" panose="020B0503020204020204" pitchFamily="34" charset="-122"/>
                <a:ea typeface="微软雅黑" panose="020B0503020204020204" pitchFamily="34" charset="-122"/>
              </a:rPr>
              <a:t>市场优胜劣汰，部分优秀的二手车企业脱颖而出，资金规模雄厚的企业向线下和新车、金融等领域布局</a:t>
            </a:r>
          </a:p>
        </p:txBody>
      </p:sp>
      <p:sp>
        <p:nvSpPr>
          <p:cNvPr id="28" name="矩形 27"/>
          <p:cNvSpPr/>
          <p:nvPr/>
        </p:nvSpPr>
        <p:spPr>
          <a:xfrm>
            <a:off x="7006046" y="2198886"/>
            <a:ext cx="2317680" cy="307777"/>
          </a:xfrm>
          <a:prstGeom prst="rect">
            <a:avLst/>
          </a:prstGeom>
          <a:solidFill>
            <a:srgbClr val="C00000"/>
          </a:solidFill>
        </p:spPr>
        <p:txBody>
          <a:bodyPr wrap="squar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整个行业处于爆发前夜</a:t>
            </a:r>
          </a:p>
        </p:txBody>
      </p:sp>
    </p:spTree>
    <p:extLst>
      <p:ext uri="{BB962C8B-B14F-4D97-AF65-F5344CB8AC3E}">
        <p14:creationId xmlns:p14="http://schemas.microsoft.com/office/powerpoint/2010/main" val="2263423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342900" indent="-342900">
              <a:buFont typeface="+mj-lt"/>
              <a:buAutoNum type="arabicPeriod"/>
            </a:pPr>
            <a:r>
              <a:rPr lang="zh-CN" altLang="en-US" sz="1800" dirty="0"/>
              <a:t>取消限迁政策</a:t>
            </a:r>
            <a:endParaRPr lang="en-US" altLang="zh-CN" sz="1800" dirty="0"/>
          </a:p>
          <a:p>
            <a:pPr marL="342900" indent="-342900">
              <a:buFont typeface="+mj-lt"/>
              <a:buAutoNum type="arabicPeriod"/>
            </a:pPr>
            <a:r>
              <a:rPr lang="zh-CN" altLang="en-US" sz="1800" dirty="0"/>
              <a:t>降低二手车贷款限制</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17</a:t>
            </a:fld>
            <a:endParaRPr lang="zh-CN" altLang="en-US"/>
          </a:p>
        </p:txBody>
      </p:sp>
      <p:sp>
        <p:nvSpPr>
          <p:cNvPr id="7" name="稻壳儿小白白(http://dwz.cn/Wu2UP)"/>
          <p:cNvSpPr>
            <a:spLocks noEditPoints="1"/>
          </p:cNvSpPr>
          <p:nvPr/>
        </p:nvSpPr>
        <p:spPr bwMode="auto">
          <a:xfrm>
            <a:off x="7050088" y="5229225"/>
            <a:ext cx="68262" cy="55563"/>
          </a:xfrm>
          <a:custGeom>
            <a:avLst/>
            <a:gdLst>
              <a:gd name="T0" fmla="*/ 15816914 w 213"/>
              <a:gd name="T1" fmla="*/ 395478 h 153"/>
              <a:gd name="T2" fmla="*/ 17049156 w 213"/>
              <a:gd name="T3" fmla="*/ 659493 h 153"/>
              <a:gd name="T4" fmla="*/ 17973737 w 213"/>
              <a:gd name="T5" fmla="*/ 1714464 h 153"/>
              <a:gd name="T6" fmla="*/ 18692571 w 213"/>
              <a:gd name="T7" fmla="*/ 2242130 h 153"/>
              <a:gd name="T8" fmla="*/ 16638622 w 213"/>
              <a:gd name="T9" fmla="*/ 3428927 h 153"/>
              <a:gd name="T10" fmla="*/ 13557218 w 213"/>
              <a:gd name="T11" fmla="*/ 4352072 h 153"/>
              <a:gd name="T12" fmla="*/ 13865518 w 213"/>
              <a:gd name="T13" fmla="*/ 5671058 h 153"/>
              <a:gd name="T14" fmla="*/ 14481799 w 213"/>
              <a:gd name="T15" fmla="*/ 7253695 h 153"/>
              <a:gd name="T16" fmla="*/ 15508614 w 213"/>
              <a:gd name="T17" fmla="*/ 6066535 h 153"/>
              <a:gd name="T18" fmla="*/ 17357456 w 213"/>
              <a:gd name="T19" fmla="*/ 5275217 h 153"/>
              <a:gd name="T20" fmla="*/ 18487144 w 213"/>
              <a:gd name="T21" fmla="*/ 3824768 h 153"/>
              <a:gd name="T22" fmla="*/ 19411726 w 213"/>
              <a:gd name="T23" fmla="*/ 3692579 h 153"/>
              <a:gd name="T24" fmla="*/ 20027686 w 213"/>
              <a:gd name="T25" fmla="*/ 5011565 h 153"/>
              <a:gd name="T26" fmla="*/ 20541414 w 213"/>
              <a:gd name="T27" fmla="*/ 5407043 h 153"/>
              <a:gd name="T28" fmla="*/ 21465675 w 213"/>
              <a:gd name="T29" fmla="*/ 4483898 h 153"/>
              <a:gd name="T30" fmla="*/ 21773976 w 213"/>
              <a:gd name="T31" fmla="*/ 6066535 h 153"/>
              <a:gd name="T32" fmla="*/ 20952268 w 213"/>
              <a:gd name="T33" fmla="*/ 8308666 h 153"/>
              <a:gd name="T34" fmla="*/ 19308852 w 213"/>
              <a:gd name="T35" fmla="*/ 7912825 h 153"/>
              <a:gd name="T36" fmla="*/ 17254583 w 213"/>
              <a:gd name="T37" fmla="*/ 7912825 h 153"/>
              <a:gd name="T38" fmla="*/ 17152029 w 213"/>
              <a:gd name="T39" fmla="*/ 10286781 h 153"/>
              <a:gd name="T40" fmla="*/ 18179164 w 213"/>
              <a:gd name="T41" fmla="*/ 11737593 h 153"/>
              <a:gd name="T42" fmla="*/ 18795445 w 213"/>
              <a:gd name="T43" fmla="*/ 15430172 h 153"/>
              <a:gd name="T44" fmla="*/ 18384591 w 213"/>
              <a:gd name="T45" fmla="*/ 15562361 h 153"/>
              <a:gd name="T46" fmla="*/ 17460009 w 213"/>
              <a:gd name="T47" fmla="*/ 13452057 h 153"/>
              <a:gd name="T48" fmla="*/ 16227768 w 213"/>
              <a:gd name="T49" fmla="*/ 13847534 h 153"/>
              <a:gd name="T50" fmla="*/ 16638622 w 213"/>
              <a:gd name="T51" fmla="*/ 17540476 h 153"/>
              <a:gd name="T52" fmla="*/ 15303187 w 213"/>
              <a:gd name="T53" fmla="*/ 19254940 h 153"/>
              <a:gd name="T54" fmla="*/ 12940937 w 213"/>
              <a:gd name="T55" fmla="*/ 18595447 h 153"/>
              <a:gd name="T56" fmla="*/ 12324656 w 213"/>
              <a:gd name="T57" fmla="*/ 19254940 h 153"/>
              <a:gd name="T58" fmla="*/ 11605822 w 213"/>
              <a:gd name="T59" fmla="*/ 20046259 h 153"/>
              <a:gd name="T60" fmla="*/ 11092415 w 213"/>
              <a:gd name="T61" fmla="*/ 19254940 h 153"/>
              <a:gd name="T62" fmla="*/ 11503269 w 213"/>
              <a:gd name="T63" fmla="*/ 15957839 h 153"/>
              <a:gd name="T64" fmla="*/ 11400395 w 213"/>
              <a:gd name="T65" fmla="*/ 14243375 h 153"/>
              <a:gd name="T66" fmla="*/ 12632957 w 213"/>
              <a:gd name="T67" fmla="*/ 14243375 h 153"/>
              <a:gd name="T68" fmla="*/ 13660091 w 213"/>
              <a:gd name="T69" fmla="*/ 13847534 h 153"/>
              <a:gd name="T70" fmla="*/ 13454665 w 213"/>
              <a:gd name="T71" fmla="*/ 13056579 h 153"/>
              <a:gd name="T72" fmla="*/ 12530083 w 213"/>
              <a:gd name="T73" fmla="*/ 12528912 h 153"/>
              <a:gd name="T74" fmla="*/ 11503269 w 213"/>
              <a:gd name="T75" fmla="*/ 9627288 h 153"/>
              <a:gd name="T76" fmla="*/ 9346446 w 213"/>
              <a:gd name="T77" fmla="*/ 9231811 h 153"/>
              <a:gd name="T78" fmla="*/ 4929927 w 213"/>
              <a:gd name="T79" fmla="*/ 10023129 h 153"/>
              <a:gd name="T80" fmla="*/ 1951396 w 213"/>
              <a:gd name="T81" fmla="*/ 9627288 h 153"/>
              <a:gd name="T82" fmla="*/ 2054270 w 213"/>
              <a:gd name="T83" fmla="*/ 7912825 h 153"/>
              <a:gd name="T84" fmla="*/ 5751634 w 213"/>
              <a:gd name="T85" fmla="*/ 4483898 h 153"/>
              <a:gd name="T86" fmla="*/ 7703030 w 213"/>
              <a:gd name="T87" fmla="*/ 3560753 h 153"/>
              <a:gd name="T88" fmla="*/ 8319311 w 213"/>
              <a:gd name="T89" fmla="*/ 1846289 h 153"/>
              <a:gd name="T90" fmla="*/ 11914123 w 213"/>
              <a:gd name="T91" fmla="*/ 395478 h 153"/>
              <a:gd name="T92" fmla="*/ 307980 w 213"/>
              <a:gd name="T93" fmla="*/ 16880984 h 153"/>
              <a:gd name="T94" fmla="*/ 2670230 w 213"/>
              <a:gd name="T95" fmla="*/ 14771042 h 153"/>
              <a:gd name="T96" fmla="*/ 5546207 w 213"/>
              <a:gd name="T97" fmla="*/ 13056579 h 153"/>
              <a:gd name="T98" fmla="*/ 7600156 w 213"/>
              <a:gd name="T99" fmla="*/ 10946274 h 153"/>
              <a:gd name="T100" fmla="*/ 8113884 w 213"/>
              <a:gd name="T101" fmla="*/ 11341752 h 153"/>
              <a:gd name="T102" fmla="*/ 7394730 w 213"/>
              <a:gd name="T103" fmla="*/ 13452057 h 153"/>
              <a:gd name="T104" fmla="*/ 7189623 w 213"/>
              <a:gd name="T105" fmla="*/ 15430172 h 153"/>
              <a:gd name="T106" fmla="*/ 6470468 w 213"/>
              <a:gd name="T107" fmla="*/ 16221491 h 153"/>
              <a:gd name="T108" fmla="*/ 6778769 w 213"/>
              <a:gd name="T109" fmla="*/ 18067780 h 153"/>
              <a:gd name="T110" fmla="*/ 5854188 w 213"/>
              <a:gd name="T111" fmla="*/ 18727273 h 153"/>
              <a:gd name="T112" fmla="*/ 4621946 w 213"/>
              <a:gd name="T113" fmla="*/ 17672302 h 153"/>
              <a:gd name="T114" fmla="*/ 3594812 w 213"/>
              <a:gd name="T115" fmla="*/ 18331795 h 153"/>
              <a:gd name="T116" fmla="*/ 1027135 w 213"/>
              <a:gd name="T117" fmla="*/ 19650418 h 153"/>
              <a:gd name="T118" fmla="*/ 0 w 213"/>
              <a:gd name="T119" fmla="*/ 18595447 h 1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rgbClr val="BBE0E3"/>
          </a:solidFill>
          <a:ln w="3175" cmpd="sng">
            <a:solidFill>
              <a:schemeClr val="bg1"/>
            </a:solidFill>
            <a:bevel/>
            <a:headEnd/>
            <a:tailEnd/>
          </a:ln>
        </p:spPr>
        <p:txBody>
          <a:bodyPr/>
          <a:lstStyle/>
          <a:p>
            <a:endParaRPr lang="zh-CN" altLang="en-US"/>
          </a:p>
        </p:txBody>
      </p:sp>
      <p:sp>
        <p:nvSpPr>
          <p:cNvPr id="63"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政治背景</a:t>
            </a:r>
          </a:p>
        </p:txBody>
      </p:sp>
    </p:spTree>
    <p:extLst>
      <p:ext uri="{BB962C8B-B14F-4D97-AF65-F5344CB8AC3E}">
        <p14:creationId xmlns:p14="http://schemas.microsoft.com/office/powerpoint/2010/main" val="3040750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2689869" cy="4351338"/>
          </a:xfrm>
        </p:spPr>
        <p:txBody>
          <a:bodyPr>
            <a:normAutofit/>
          </a:bodyPr>
          <a:lstStyle/>
          <a:p>
            <a:pPr marL="342900" indent="-342900">
              <a:buFont typeface="+mj-lt"/>
              <a:buAutoNum type="arabicPeriod"/>
            </a:pPr>
            <a:r>
              <a:rPr lang="zh-CN" altLang="en-US" sz="1800" dirty="0"/>
              <a:t>取消限迁政策</a:t>
            </a:r>
            <a:endParaRPr lang="en-US" altLang="zh-CN" sz="1800" dirty="0"/>
          </a:p>
          <a:p>
            <a:r>
              <a:rPr lang="zh-CN" altLang="en-US" sz="1600" b="0" dirty="0"/>
              <a:t>“未放开”指该省所有地市仍然采取限迁政策</a:t>
            </a:r>
            <a:endParaRPr lang="en-US" altLang="zh-CN" sz="1600" b="0" dirty="0"/>
          </a:p>
          <a:p>
            <a:r>
              <a:rPr lang="zh-CN" altLang="en-US" sz="1600" b="0" dirty="0"/>
              <a:t>“部分放开”指该省某些地市放开限迁政策</a:t>
            </a:r>
            <a:endParaRPr lang="en-US" altLang="zh-CN" sz="1600" b="0" dirty="0"/>
          </a:p>
          <a:p>
            <a:r>
              <a:rPr lang="zh-CN" altLang="en-US" sz="1600" b="0" dirty="0"/>
              <a:t>“完全放开”指该省所有地市允许满足最低车辆环保、使用标准二手车迁入。以上省份地市不包括“三大区域”</a:t>
            </a:r>
            <a:endParaRPr lang="en-US" altLang="zh-CN" sz="16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18</a:t>
            </a:fld>
            <a:endParaRPr lang="zh-CN" altLang="en-US"/>
          </a:p>
        </p:txBody>
      </p:sp>
      <p:sp>
        <p:nvSpPr>
          <p:cNvPr id="7" name="稻壳儿小白白(http://dwz.cn/Wu2UP)"/>
          <p:cNvSpPr>
            <a:spLocks noEditPoints="1"/>
          </p:cNvSpPr>
          <p:nvPr/>
        </p:nvSpPr>
        <p:spPr bwMode="auto">
          <a:xfrm>
            <a:off x="7050088" y="5229225"/>
            <a:ext cx="68262" cy="55563"/>
          </a:xfrm>
          <a:custGeom>
            <a:avLst/>
            <a:gdLst>
              <a:gd name="T0" fmla="*/ 15816914 w 213"/>
              <a:gd name="T1" fmla="*/ 395478 h 153"/>
              <a:gd name="T2" fmla="*/ 17049156 w 213"/>
              <a:gd name="T3" fmla="*/ 659493 h 153"/>
              <a:gd name="T4" fmla="*/ 17973737 w 213"/>
              <a:gd name="T5" fmla="*/ 1714464 h 153"/>
              <a:gd name="T6" fmla="*/ 18692571 w 213"/>
              <a:gd name="T7" fmla="*/ 2242130 h 153"/>
              <a:gd name="T8" fmla="*/ 16638622 w 213"/>
              <a:gd name="T9" fmla="*/ 3428927 h 153"/>
              <a:gd name="T10" fmla="*/ 13557218 w 213"/>
              <a:gd name="T11" fmla="*/ 4352072 h 153"/>
              <a:gd name="T12" fmla="*/ 13865518 w 213"/>
              <a:gd name="T13" fmla="*/ 5671058 h 153"/>
              <a:gd name="T14" fmla="*/ 14481799 w 213"/>
              <a:gd name="T15" fmla="*/ 7253695 h 153"/>
              <a:gd name="T16" fmla="*/ 15508614 w 213"/>
              <a:gd name="T17" fmla="*/ 6066535 h 153"/>
              <a:gd name="T18" fmla="*/ 17357456 w 213"/>
              <a:gd name="T19" fmla="*/ 5275217 h 153"/>
              <a:gd name="T20" fmla="*/ 18487144 w 213"/>
              <a:gd name="T21" fmla="*/ 3824768 h 153"/>
              <a:gd name="T22" fmla="*/ 19411726 w 213"/>
              <a:gd name="T23" fmla="*/ 3692579 h 153"/>
              <a:gd name="T24" fmla="*/ 20027686 w 213"/>
              <a:gd name="T25" fmla="*/ 5011565 h 153"/>
              <a:gd name="T26" fmla="*/ 20541414 w 213"/>
              <a:gd name="T27" fmla="*/ 5407043 h 153"/>
              <a:gd name="T28" fmla="*/ 21465675 w 213"/>
              <a:gd name="T29" fmla="*/ 4483898 h 153"/>
              <a:gd name="T30" fmla="*/ 21773976 w 213"/>
              <a:gd name="T31" fmla="*/ 6066535 h 153"/>
              <a:gd name="T32" fmla="*/ 20952268 w 213"/>
              <a:gd name="T33" fmla="*/ 8308666 h 153"/>
              <a:gd name="T34" fmla="*/ 19308852 w 213"/>
              <a:gd name="T35" fmla="*/ 7912825 h 153"/>
              <a:gd name="T36" fmla="*/ 17254583 w 213"/>
              <a:gd name="T37" fmla="*/ 7912825 h 153"/>
              <a:gd name="T38" fmla="*/ 17152029 w 213"/>
              <a:gd name="T39" fmla="*/ 10286781 h 153"/>
              <a:gd name="T40" fmla="*/ 18179164 w 213"/>
              <a:gd name="T41" fmla="*/ 11737593 h 153"/>
              <a:gd name="T42" fmla="*/ 18795445 w 213"/>
              <a:gd name="T43" fmla="*/ 15430172 h 153"/>
              <a:gd name="T44" fmla="*/ 18384591 w 213"/>
              <a:gd name="T45" fmla="*/ 15562361 h 153"/>
              <a:gd name="T46" fmla="*/ 17460009 w 213"/>
              <a:gd name="T47" fmla="*/ 13452057 h 153"/>
              <a:gd name="T48" fmla="*/ 16227768 w 213"/>
              <a:gd name="T49" fmla="*/ 13847534 h 153"/>
              <a:gd name="T50" fmla="*/ 16638622 w 213"/>
              <a:gd name="T51" fmla="*/ 17540476 h 153"/>
              <a:gd name="T52" fmla="*/ 15303187 w 213"/>
              <a:gd name="T53" fmla="*/ 19254940 h 153"/>
              <a:gd name="T54" fmla="*/ 12940937 w 213"/>
              <a:gd name="T55" fmla="*/ 18595447 h 153"/>
              <a:gd name="T56" fmla="*/ 12324656 w 213"/>
              <a:gd name="T57" fmla="*/ 19254940 h 153"/>
              <a:gd name="T58" fmla="*/ 11605822 w 213"/>
              <a:gd name="T59" fmla="*/ 20046259 h 153"/>
              <a:gd name="T60" fmla="*/ 11092415 w 213"/>
              <a:gd name="T61" fmla="*/ 19254940 h 153"/>
              <a:gd name="T62" fmla="*/ 11503269 w 213"/>
              <a:gd name="T63" fmla="*/ 15957839 h 153"/>
              <a:gd name="T64" fmla="*/ 11400395 w 213"/>
              <a:gd name="T65" fmla="*/ 14243375 h 153"/>
              <a:gd name="T66" fmla="*/ 12632957 w 213"/>
              <a:gd name="T67" fmla="*/ 14243375 h 153"/>
              <a:gd name="T68" fmla="*/ 13660091 w 213"/>
              <a:gd name="T69" fmla="*/ 13847534 h 153"/>
              <a:gd name="T70" fmla="*/ 13454665 w 213"/>
              <a:gd name="T71" fmla="*/ 13056579 h 153"/>
              <a:gd name="T72" fmla="*/ 12530083 w 213"/>
              <a:gd name="T73" fmla="*/ 12528912 h 153"/>
              <a:gd name="T74" fmla="*/ 11503269 w 213"/>
              <a:gd name="T75" fmla="*/ 9627288 h 153"/>
              <a:gd name="T76" fmla="*/ 9346446 w 213"/>
              <a:gd name="T77" fmla="*/ 9231811 h 153"/>
              <a:gd name="T78" fmla="*/ 4929927 w 213"/>
              <a:gd name="T79" fmla="*/ 10023129 h 153"/>
              <a:gd name="T80" fmla="*/ 1951396 w 213"/>
              <a:gd name="T81" fmla="*/ 9627288 h 153"/>
              <a:gd name="T82" fmla="*/ 2054270 w 213"/>
              <a:gd name="T83" fmla="*/ 7912825 h 153"/>
              <a:gd name="T84" fmla="*/ 5751634 w 213"/>
              <a:gd name="T85" fmla="*/ 4483898 h 153"/>
              <a:gd name="T86" fmla="*/ 7703030 w 213"/>
              <a:gd name="T87" fmla="*/ 3560753 h 153"/>
              <a:gd name="T88" fmla="*/ 8319311 w 213"/>
              <a:gd name="T89" fmla="*/ 1846289 h 153"/>
              <a:gd name="T90" fmla="*/ 11914123 w 213"/>
              <a:gd name="T91" fmla="*/ 395478 h 153"/>
              <a:gd name="T92" fmla="*/ 307980 w 213"/>
              <a:gd name="T93" fmla="*/ 16880984 h 153"/>
              <a:gd name="T94" fmla="*/ 2670230 w 213"/>
              <a:gd name="T95" fmla="*/ 14771042 h 153"/>
              <a:gd name="T96" fmla="*/ 5546207 w 213"/>
              <a:gd name="T97" fmla="*/ 13056579 h 153"/>
              <a:gd name="T98" fmla="*/ 7600156 w 213"/>
              <a:gd name="T99" fmla="*/ 10946274 h 153"/>
              <a:gd name="T100" fmla="*/ 8113884 w 213"/>
              <a:gd name="T101" fmla="*/ 11341752 h 153"/>
              <a:gd name="T102" fmla="*/ 7394730 w 213"/>
              <a:gd name="T103" fmla="*/ 13452057 h 153"/>
              <a:gd name="T104" fmla="*/ 7189623 w 213"/>
              <a:gd name="T105" fmla="*/ 15430172 h 153"/>
              <a:gd name="T106" fmla="*/ 6470468 w 213"/>
              <a:gd name="T107" fmla="*/ 16221491 h 153"/>
              <a:gd name="T108" fmla="*/ 6778769 w 213"/>
              <a:gd name="T109" fmla="*/ 18067780 h 153"/>
              <a:gd name="T110" fmla="*/ 5854188 w 213"/>
              <a:gd name="T111" fmla="*/ 18727273 h 153"/>
              <a:gd name="T112" fmla="*/ 4621946 w 213"/>
              <a:gd name="T113" fmla="*/ 17672302 h 153"/>
              <a:gd name="T114" fmla="*/ 3594812 w 213"/>
              <a:gd name="T115" fmla="*/ 18331795 h 153"/>
              <a:gd name="T116" fmla="*/ 1027135 w 213"/>
              <a:gd name="T117" fmla="*/ 19650418 h 153"/>
              <a:gd name="T118" fmla="*/ 0 w 213"/>
              <a:gd name="T119" fmla="*/ 18595447 h 1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rgbClr val="BBE0E3"/>
          </a:solidFill>
          <a:ln w="3175" cmpd="sng">
            <a:solidFill>
              <a:schemeClr val="bg1"/>
            </a:solidFill>
            <a:bevel/>
            <a:headEnd/>
            <a:tailEnd/>
          </a:ln>
        </p:spPr>
        <p:txBody>
          <a:bodyPr/>
          <a:lstStyle/>
          <a:p>
            <a:endParaRPr lang="zh-CN" altLang="en-US"/>
          </a:p>
        </p:txBody>
      </p:sp>
      <p:sp>
        <p:nvSpPr>
          <p:cNvPr id="55" name="文本框 54"/>
          <p:cNvSpPr txBox="1"/>
          <p:nvPr/>
        </p:nvSpPr>
        <p:spPr>
          <a:xfrm>
            <a:off x="4136813" y="810632"/>
            <a:ext cx="591672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全国解除二手车限迁地图实施情况（截止</a:t>
            </a:r>
            <a:r>
              <a:rPr lang="en-US" altLang="zh-CN" sz="1600" dirty="0">
                <a:latin typeface="微软雅黑" panose="020B0503020204020204" pitchFamily="34" charset="-122"/>
                <a:ea typeface="微软雅黑" panose="020B0503020204020204" pitchFamily="34" charset="-122"/>
              </a:rPr>
              <a:t>2018.3.31</a:t>
            </a:r>
            <a:r>
              <a:rPr lang="zh-CN" altLang="en-US" sz="1600" dirty="0">
                <a:latin typeface="微软雅黑" panose="020B0503020204020204" pitchFamily="34" charset="-122"/>
                <a:ea typeface="微软雅黑" panose="020B0503020204020204" pitchFamily="34" charset="-122"/>
              </a:rPr>
              <a:t>）</a:t>
            </a:r>
          </a:p>
        </p:txBody>
      </p:sp>
      <p:sp>
        <p:nvSpPr>
          <p:cNvPr id="58" name="文本框 57"/>
          <p:cNvSpPr txBox="1"/>
          <p:nvPr/>
        </p:nvSpPr>
        <p:spPr>
          <a:xfrm>
            <a:off x="9410577" y="3421024"/>
            <a:ext cx="2285367" cy="1061829"/>
          </a:xfrm>
          <a:prstGeom prst="rect">
            <a:avLst/>
          </a:prstGeom>
          <a:solidFill>
            <a:srgbClr val="C00000"/>
          </a:solid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京津冀、长三角、珠三角三大区域（国八条规定）仍未放开限迁</a:t>
            </a:r>
          </a:p>
        </p:txBody>
      </p:sp>
      <p:grpSp>
        <p:nvGrpSpPr>
          <p:cNvPr id="64" name="组合 63"/>
          <p:cNvGrpSpPr/>
          <p:nvPr/>
        </p:nvGrpSpPr>
        <p:grpSpPr>
          <a:xfrm>
            <a:off x="4147283" y="1444134"/>
            <a:ext cx="7777210" cy="4649545"/>
            <a:chOff x="3167063" y="1130543"/>
            <a:chExt cx="7777210" cy="4649545"/>
          </a:xfrm>
        </p:grpSpPr>
        <p:grpSp>
          <p:nvGrpSpPr>
            <p:cNvPr id="4" name="组合 3"/>
            <p:cNvGrpSpPr/>
            <p:nvPr/>
          </p:nvGrpSpPr>
          <p:grpSpPr>
            <a:xfrm>
              <a:off x="3167063" y="1209964"/>
              <a:ext cx="6512646" cy="4570124"/>
              <a:chOff x="3167063" y="1209964"/>
              <a:chExt cx="6512646" cy="4570124"/>
            </a:xfrm>
          </p:grpSpPr>
          <p:grpSp>
            <p:nvGrpSpPr>
              <p:cNvPr id="2" name="组合 1"/>
              <p:cNvGrpSpPr/>
              <p:nvPr/>
            </p:nvGrpSpPr>
            <p:grpSpPr>
              <a:xfrm>
                <a:off x="3357563" y="1209964"/>
                <a:ext cx="6322146" cy="4570124"/>
                <a:chOff x="3357563" y="1209964"/>
                <a:chExt cx="6322146" cy="4570124"/>
              </a:xfrm>
              <a:solidFill>
                <a:schemeClr val="tx1">
                  <a:lumMod val="50000"/>
                  <a:lumOff val="50000"/>
                </a:schemeClr>
              </a:solidFill>
            </p:grpSpPr>
            <p:sp>
              <p:nvSpPr>
                <p:cNvPr id="9" name="稻壳儿小白白(http://dwz.cn/Wu2UP)"/>
                <p:cNvSpPr>
                  <a:spLocks/>
                </p:cNvSpPr>
                <p:nvPr/>
              </p:nvSpPr>
              <p:spPr bwMode="auto">
                <a:xfrm>
                  <a:off x="7759700" y="4832350"/>
                  <a:ext cx="193675" cy="425450"/>
                </a:xfrm>
                <a:custGeom>
                  <a:avLst/>
                  <a:gdLst>
                    <a:gd name="T0" fmla="*/ 18012647 w 666"/>
                    <a:gd name="T1" fmla="*/ 25985221 h 1493"/>
                    <a:gd name="T2" fmla="*/ 22071971 w 666"/>
                    <a:gd name="T3" fmla="*/ 21031706 h 1493"/>
                    <a:gd name="T4" fmla="*/ 23678659 w 666"/>
                    <a:gd name="T5" fmla="*/ 15103902 h 1493"/>
                    <a:gd name="T6" fmla="*/ 25877423 w 666"/>
                    <a:gd name="T7" fmla="*/ 10718889 h 1493"/>
                    <a:gd name="T8" fmla="*/ 29175423 w 666"/>
                    <a:gd name="T9" fmla="*/ 8607597 h 1493"/>
                    <a:gd name="T10" fmla="*/ 36363499 w 666"/>
                    <a:gd name="T11" fmla="*/ 5359587 h 1493"/>
                    <a:gd name="T12" fmla="*/ 37716607 w 666"/>
                    <a:gd name="T13" fmla="*/ 2679794 h 1493"/>
                    <a:gd name="T14" fmla="*/ 39661790 w 666"/>
                    <a:gd name="T15" fmla="*/ 568502 h 1493"/>
                    <a:gd name="T16" fmla="*/ 41860554 w 666"/>
                    <a:gd name="T17" fmla="*/ 0 h 1493"/>
                    <a:gd name="T18" fmla="*/ 44143651 w 666"/>
                    <a:gd name="T19" fmla="*/ 1461576 h 1493"/>
                    <a:gd name="T20" fmla="*/ 47695522 w 666"/>
                    <a:gd name="T21" fmla="*/ 3491654 h 1493"/>
                    <a:gd name="T22" fmla="*/ 52008426 w 666"/>
                    <a:gd name="T23" fmla="*/ 3654083 h 1493"/>
                    <a:gd name="T24" fmla="*/ 55137470 w 666"/>
                    <a:gd name="T25" fmla="*/ 6496305 h 1493"/>
                    <a:gd name="T26" fmla="*/ 56236706 w 666"/>
                    <a:gd name="T27" fmla="*/ 10637675 h 1493"/>
                    <a:gd name="T28" fmla="*/ 53615114 w 666"/>
                    <a:gd name="T29" fmla="*/ 13642326 h 1493"/>
                    <a:gd name="T30" fmla="*/ 52854082 w 666"/>
                    <a:gd name="T31" fmla="*/ 18270983 h 1493"/>
                    <a:gd name="T32" fmla="*/ 54460770 w 666"/>
                    <a:gd name="T33" fmla="*/ 22980854 h 1493"/>
                    <a:gd name="T34" fmla="*/ 54460770 w 666"/>
                    <a:gd name="T35" fmla="*/ 29720803 h 1493"/>
                    <a:gd name="T36" fmla="*/ 51247394 w 666"/>
                    <a:gd name="T37" fmla="*/ 36622896 h 1493"/>
                    <a:gd name="T38" fmla="*/ 48456554 w 666"/>
                    <a:gd name="T39" fmla="*/ 43850131 h 1493"/>
                    <a:gd name="T40" fmla="*/ 48202974 w 666"/>
                    <a:gd name="T41" fmla="*/ 54731450 h 1493"/>
                    <a:gd name="T42" fmla="*/ 46765242 w 666"/>
                    <a:gd name="T43" fmla="*/ 67399202 h 1493"/>
                    <a:gd name="T44" fmla="*/ 45412135 w 666"/>
                    <a:gd name="T45" fmla="*/ 75113725 h 1493"/>
                    <a:gd name="T46" fmla="*/ 43890070 w 666"/>
                    <a:gd name="T47" fmla="*/ 80797885 h 1493"/>
                    <a:gd name="T48" fmla="*/ 36617370 w 666"/>
                    <a:gd name="T49" fmla="*/ 92166490 h 1493"/>
                    <a:gd name="T50" fmla="*/ 32811918 w 666"/>
                    <a:gd name="T51" fmla="*/ 98581581 h 1493"/>
                    <a:gd name="T52" fmla="*/ 31289563 w 666"/>
                    <a:gd name="T53" fmla="*/ 106377318 h 1493"/>
                    <a:gd name="T54" fmla="*/ 32473423 w 666"/>
                    <a:gd name="T55" fmla="*/ 111574191 h 1493"/>
                    <a:gd name="T56" fmla="*/ 32642671 w 666"/>
                    <a:gd name="T57" fmla="*/ 115796775 h 1493"/>
                    <a:gd name="T58" fmla="*/ 31543434 w 666"/>
                    <a:gd name="T59" fmla="*/ 118151711 h 1493"/>
                    <a:gd name="T60" fmla="*/ 32727295 w 666"/>
                    <a:gd name="T61" fmla="*/ 120669076 h 1493"/>
                    <a:gd name="T62" fmla="*/ 31627767 w 666"/>
                    <a:gd name="T63" fmla="*/ 121156363 h 1493"/>
                    <a:gd name="T64" fmla="*/ 29006466 w 666"/>
                    <a:gd name="T65" fmla="*/ 118801427 h 1493"/>
                    <a:gd name="T66" fmla="*/ 26215627 w 666"/>
                    <a:gd name="T67" fmla="*/ 118151711 h 1493"/>
                    <a:gd name="T68" fmla="*/ 25285347 w 666"/>
                    <a:gd name="T69" fmla="*/ 114741272 h 1493"/>
                    <a:gd name="T70" fmla="*/ 22833003 w 666"/>
                    <a:gd name="T71" fmla="*/ 108082538 h 1493"/>
                    <a:gd name="T72" fmla="*/ 19281131 w 666"/>
                    <a:gd name="T73" fmla="*/ 104509670 h 1493"/>
                    <a:gd name="T74" fmla="*/ 11162776 w 666"/>
                    <a:gd name="T75" fmla="*/ 100692873 h 1493"/>
                    <a:gd name="T76" fmla="*/ 10063539 w 666"/>
                    <a:gd name="T77" fmla="*/ 98662795 h 1493"/>
                    <a:gd name="T78" fmla="*/ 7441947 w 666"/>
                    <a:gd name="T79" fmla="*/ 94034139 h 1493"/>
                    <a:gd name="T80" fmla="*/ 3467248 w 666"/>
                    <a:gd name="T81" fmla="*/ 85913828 h 1493"/>
                    <a:gd name="T82" fmla="*/ 1183860 w 666"/>
                    <a:gd name="T83" fmla="*/ 84777110 h 1493"/>
                    <a:gd name="T84" fmla="*/ 169248 w 666"/>
                    <a:gd name="T85" fmla="*/ 81934888 h 1493"/>
                    <a:gd name="T86" fmla="*/ 1014904 w 666"/>
                    <a:gd name="T87" fmla="*/ 74545223 h 1493"/>
                    <a:gd name="T88" fmla="*/ 2114140 w 666"/>
                    <a:gd name="T89" fmla="*/ 70972355 h 1493"/>
                    <a:gd name="T90" fmla="*/ 1606688 w 666"/>
                    <a:gd name="T91" fmla="*/ 66018840 h 1493"/>
                    <a:gd name="T92" fmla="*/ 761032 w 666"/>
                    <a:gd name="T93" fmla="*/ 62527187 h 1493"/>
                    <a:gd name="T94" fmla="*/ 2452344 w 666"/>
                    <a:gd name="T95" fmla="*/ 58466747 h 1493"/>
                    <a:gd name="T96" fmla="*/ 5073936 w 666"/>
                    <a:gd name="T97" fmla="*/ 56112096 h 1493"/>
                    <a:gd name="T98" fmla="*/ 4397528 w 666"/>
                    <a:gd name="T99" fmla="*/ 54569021 h 1493"/>
                    <a:gd name="T100" fmla="*/ 4989312 w 666"/>
                    <a:gd name="T101" fmla="*/ 52538943 h 1493"/>
                    <a:gd name="T102" fmla="*/ 11162776 w 666"/>
                    <a:gd name="T103" fmla="*/ 40683336 h 1493"/>
                    <a:gd name="T104" fmla="*/ 12769464 w 666"/>
                    <a:gd name="T105" fmla="*/ 35973465 h 1493"/>
                    <a:gd name="T106" fmla="*/ 15306432 w 666"/>
                    <a:gd name="T107" fmla="*/ 31101164 h 14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357563" y="1209964"/>
                  <a:ext cx="6322146" cy="4570124"/>
                  <a:chOff x="3357563" y="1209964"/>
                  <a:chExt cx="6322146" cy="4570124"/>
                </a:xfrm>
                <a:grpFill/>
              </p:grpSpPr>
              <p:sp>
                <p:nvSpPr>
                  <p:cNvPr id="11" name="稻壳儿小白白(http://dwz.cn/Wu2UP)"/>
                  <p:cNvSpPr>
                    <a:spLocks noEditPoints="1"/>
                  </p:cNvSpPr>
                  <p:nvPr/>
                </p:nvSpPr>
                <p:spPr bwMode="auto">
                  <a:xfrm>
                    <a:off x="7745413" y="4022725"/>
                    <a:ext cx="111125" cy="136525"/>
                  </a:xfrm>
                  <a:custGeom>
                    <a:avLst/>
                    <a:gdLst>
                      <a:gd name="T0" fmla="*/ 11723843 w 357"/>
                      <a:gd name="T1" fmla="*/ 35515846 h 494"/>
                      <a:gd name="T2" fmla="*/ 9495429 w 357"/>
                      <a:gd name="T3" fmla="*/ 34675692 h 494"/>
                      <a:gd name="T4" fmla="*/ 4650752 w 357"/>
                      <a:gd name="T5" fmla="*/ 34294030 h 494"/>
                      <a:gd name="T6" fmla="*/ 2906681 w 357"/>
                      <a:gd name="T7" fmla="*/ 33530153 h 494"/>
                      <a:gd name="T8" fmla="*/ 2422338 w 357"/>
                      <a:gd name="T9" fmla="*/ 31773292 h 494"/>
                      <a:gd name="T10" fmla="*/ 2131608 w 357"/>
                      <a:gd name="T11" fmla="*/ 28489230 h 494"/>
                      <a:gd name="T12" fmla="*/ 1065804 w 357"/>
                      <a:gd name="T13" fmla="*/ 27878184 h 494"/>
                      <a:gd name="T14" fmla="*/ 0 w 357"/>
                      <a:gd name="T15" fmla="*/ 27954461 h 494"/>
                      <a:gd name="T16" fmla="*/ 484343 w 357"/>
                      <a:gd name="T17" fmla="*/ 26121323 h 494"/>
                      <a:gd name="T18" fmla="*/ 3100605 w 357"/>
                      <a:gd name="T19" fmla="*/ 23066369 h 494"/>
                      <a:gd name="T20" fmla="*/ 4457140 w 357"/>
                      <a:gd name="T21" fmla="*/ 18865599 h 494"/>
                      <a:gd name="T22" fmla="*/ 4844676 w 357"/>
                      <a:gd name="T23" fmla="*/ 14053508 h 494"/>
                      <a:gd name="T24" fmla="*/ 7751358 w 357"/>
                      <a:gd name="T25" fmla="*/ 11991538 h 494"/>
                      <a:gd name="T26" fmla="*/ 10948770 w 357"/>
                      <a:gd name="T27" fmla="*/ 11151108 h 494"/>
                      <a:gd name="T28" fmla="*/ 15793446 w 357"/>
                      <a:gd name="T29" fmla="*/ 12526031 h 494"/>
                      <a:gd name="T30" fmla="*/ 19281588 w 357"/>
                      <a:gd name="T31" fmla="*/ 14053508 h 494"/>
                      <a:gd name="T32" fmla="*/ 22575806 w 357"/>
                      <a:gd name="T33" fmla="*/ 15275600 h 494"/>
                      <a:gd name="T34" fmla="*/ 27808020 w 357"/>
                      <a:gd name="T35" fmla="*/ 18407107 h 494"/>
                      <a:gd name="T36" fmla="*/ 31489775 w 357"/>
                      <a:gd name="T37" fmla="*/ 22760707 h 494"/>
                      <a:gd name="T38" fmla="*/ 33912113 w 357"/>
                      <a:gd name="T39" fmla="*/ 25968768 h 494"/>
                      <a:gd name="T40" fmla="*/ 34590380 w 357"/>
                      <a:gd name="T41" fmla="*/ 28412677 h 494"/>
                      <a:gd name="T42" fmla="*/ 33718500 w 357"/>
                      <a:gd name="T43" fmla="*/ 30704030 h 494"/>
                      <a:gd name="T44" fmla="*/ 31296162 w 357"/>
                      <a:gd name="T45" fmla="*/ 31391630 h 494"/>
                      <a:gd name="T46" fmla="*/ 25676412 w 357"/>
                      <a:gd name="T47" fmla="*/ 31238799 h 494"/>
                      <a:gd name="T48" fmla="*/ 20831735 w 357"/>
                      <a:gd name="T49" fmla="*/ 32155230 h 494"/>
                      <a:gd name="T50" fmla="*/ 18603321 w 357"/>
                      <a:gd name="T51" fmla="*/ 34217476 h 494"/>
                      <a:gd name="T52" fmla="*/ 16568520 w 357"/>
                      <a:gd name="T53" fmla="*/ 36050615 h 494"/>
                      <a:gd name="T54" fmla="*/ 6879167 w 357"/>
                      <a:gd name="T55" fmla="*/ 458215 h 494"/>
                      <a:gd name="T56" fmla="*/ 9592235 w 357"/>
                      <a:gd name="T57" fmla="*/ 0 h 494"/>
                      <a:gd name="T58" fmla="*/ 13952569 w 357"/>
                      <a:gd name="T59" fmla="*/ 1909415 h 494"/>
                      <a:gd name="T60" fmla="*/ 18409397 w 357"/>
                      <a:gd name="T61" fmla="*/ 3436893 h 494"/>
                      <a:gd name="T62" fmla="*/ 20637811 w 357"/>
                      <a:gd name="T63" fmla="*/ 4735538 h 494"/>
                      <a:gd name="T64" fmla="*/ 25773218 w 357"/>
                      <a:gd name="T65" fmla="*/ 6415846 h 494"/>
                      <a:gd name="T66" fmla="*/ 29454973 w 357"/>
                      <a:gd name="T67" fmla="*/ 7026892 h 494"/>
                      <a:gd name="T68" fmla="*/ 30327164 w 357"/>
                      <a:gd name="T69" fmla="*/ 7561385 h 494"/>
                      <a:gd name="T70" fmla="*/ 30423971 w 357"/>
                      <a:gd name="T71" fmla="*/ 8554369 h 494"/>
                      <a:gd name="T72" fmla="*/ 27517289 w 357"/>
                      <a:gd name="T73" fmla="*/ 10463785 h 494"/>
                      <a:gd name="T74" fmla="*/ 25191757 w 357"/>
                      <a:gd name="T75" fmla="*/ 10310954 h 494"/>
                      <a:gd name="T76" fmla="*/ 18215784 w 357"/>
                      <a:gd name="T77" fmla="*/ 8096154 h 494"/>
                      <a:gd name="T78" fmla="*/ 12111380 w 357"/>
                      <a:gd name="T79" fmla="*/ 6415846 h 494"/>
                      <a:gd name="T80" fmla="*/ 9495429 w 357"/>
                      <a:gd name="T81" fmla="*/ 5422861 h 494"/>
                      <a:gd name="T82" fmla="*/ 4941483 w 357"/>
                      <a:gd name="T83" fmla="*/ 3207785 h 494"/>
                      <a:gd name="T84" fmla="*/ 4166409 w 357"/>
                      <a:gd name="T85" fmla="*/ 2367631 h 494"/>
                      <a:gd name="T86" fmla="*/ 4457140 w 357"/>
                      <a:gd name="T87" fmla="*/ 1527477 h 494"/>
                      <a:gd name="T88" fmla="*/ 6879167 w 357"/>
                      <a:gd name="T89" fmla="*/ 458215 h 494"/>
                      <a:gd name="T90" fmla="*/ 20831735 w 357"/>
                      <a:gd name="T91" fmla="*/ 12373200 h 494"/>
                      <a:gd name="T92" fmla="*/ 21510002 w 357"/>
                      <a:gd name="T93" fmla="*/ 11991538 h 494"/>
                      <a:gd name="T94" fmla="*/ 25191757 w 357"/>
                      <a:gd name="T95" fmla="*/ 12678861 h 494"/>
                      <a:gd name="T96" fmla="*/ 27323365 w 357"/>
                      <a:gd name="T97" fmla="*/ 13977231 h 494"/>
                      <a:gd name="T98" fmla="*/ 26935828 w 357"/>
                      <a:gd name="T99" fmla="*/ 14741107 h 494"/>
                      <a:gd name="T100" fmla="*/ 24513490 w 357"/>
                      <a:gd name="T101" fmla="*/ 13977231 h 494"/>
                      <a:gd name="T102" fmla="*/ 28001632 w 357"/>
                      <a:gd name="T103" fmla="*/ 13366184 h 494"/>
                      <a:gd name="T104" fmla="*/ 28389169 w 357"/>
                      <a:gd name="T105" fmla="*/ 13060800 h 494"/>
                      <a:gd name="T106" fmla="*/ 30908625 w 357"/>
                      <a:gd name="T107" fmla="*/ 14435446 h 494"/>
                      <a:gd name="T108" fmla="*/ 30520777 w 357"/>
                      <a:gd name="T109" fmla="*/ 14817384 h 494"/>
                      <a:gd name="T110" fmla="*/ 28583093 w 357"/>
                      <a:gd name="T111" fmla="*/ 14282892 h 494"/>
                      <a:gd name="T112" fmla="*/ 28001632 w 357"/>
                      <a:gd name="T113" fmla="*/ 13366184 h 4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稻壳儿小白白(http://dwz.cn/Wu2UP)"/>
                  <p:cNvSpPr>
                    <a:spLocks/>
                  </p:cNvSpPr>
                  <p:nvPr/>
                </p:nvSpPr>
                <p:spPr bwMode="auto">
                  <a:xfrm>
                    <a:off x="7239000" y="3006725"/>
                    <a:ext cx="125413" cy="204788"/>
                  </a:xfrm>
                  <a:custGeom>
                    <a:avLst/>
                    <a:gdLst>
                      <a:gd name="T0" fmla="*/ 11823821 w 430"/>
                      <a:gd name="T1" fmla="*/ 3898870 h 726"/>
                      <a:gd name="T2" fmla="*/ 12929789 w 430"/>
                      <a:gd name="T3" fmla="*/ 3341768 h 726"/>
                      <a:gd name="T4" fmla="*/ 14546158 w 430"/>
                      <a:gd name="T5" fmla="*/ 1989208 h 726"/>
                      <a:gd name="T6" fmla="*/ 15141432 w 430"/>
                      <a:gd name="T7" fmla="*/ 318183 h 726"/>
                      <a:gd name="T8" fmla="*/ 20160286 w 430"/>
                      <a:gd name="T9" fmla="*/ 238637 h 726"/>
                      <a:gd name="T10" fmla="*/ 21521454 w 430"/>
                      <a:gd name="T11" fmla="*/ 1750571 h 726"/>
                      <a:gd name="T12" fmla="*/ 25008810 w 430"/>
                      <a:gd name="T13" fmla="*/ 4933247 h 726"/>
                      <a:gd name="T14" fmla="*/ 25008810 w 430"/>
                      <a:gd name="T15" fmla="*/ 7081546 h 726"/>
                      <a:gd name="T16" fmla="*/ 23052368 w 430"/>
                      <a:gd name="T17" fmla="*/ 7797740 h 726"/>
                      <a:gd name="T18" fmla="*/ 19649884 w 430"/>
                      <a:gd name="T19" fmla="*/ 8752289 h 726"/>
                      <a:gd name="T20" fmla="*/ 19309519 w 430"/>
                      <a:gd name="T21" fmla="*/ 12094339 h 726"/>
                      <a:gd name="T22" fmla="*/ 22627130 w 430"/>
                      <a:gd name="T23" fmla="*/ 16868213 h 726"/>
                      <a:gd name="T24" fmla="*/ 24328372 w 430"/>
                      <a:gd name="T25" fmla="*/ 19494069 h 726"/>
                      <a:gd name="T26" fmla="*/ 25264011 w 430"/>
                      <a:gd name="T27" fmla="*/ 22358562 h 726"/>
                      <a:gd name="T28" fmla="*/ 26625180 w 430"/>
                      <a:gd name="T29" fmla="*/ 22597199 h 726"/>
                      <a:gd name="T30" fmla="*/ 30368029 w 430"/>
                      <a:gd name="T31" fmla="*/ 21324185 h 726"/>
                      <a:gd name="T32" fmla="*/ 32154435 w 430"/>
                      <a:gd name="T33" fmla="*/ 21960551 h 726"/>
                      <a:gd name="T34" fmla="*/ 31218796 w 430"/>
                      <a:gd name="T35" fmla="*/ 25541238 h 726"/>
                      <a:gd name="T36" fmla="*/ 32154435 w 430"/>
                      <a:gd name="T37" fmla="*/ 26496069 h 726"/>
                      <a:gd name="T38" fmla="*/ 35471755 w 430"/>
                      <a:gd name="T39" fmla="*/ 28325904 h 726"/>
                      <a:gd name="T40" fmla="*/ 36492558 w 430"/>
                      <a:gd name="T41" fmla="*/ 32065682 h 726"/>
                      <a:gd name="T42" fmla="*/ 33685640 w 430"/>
                      <a:gd name="T43" fmla="*/ 34293528 h 726"/>
                      <a:gd name="T44" fmla="*/ 29602426 w 430"/>
                      <a:gd name="T45" fmla="*/ 36600919 h 726"/>
                      <a:gd name="T46" fmla="*/ 28496459 w 430"/>
                      <a:gd name="T47" fmla="*/ 40022514 h 726"/>
                      <a:gd name="T48" fmla="*/ 27560819 w 430"/>
                      <a:gd name="T49" fmla="*/ 44319113 h 726"/>
                      <a:gd name="T50" fmla="*/ 24413536 w 430"/>
                      <a:gd name="T51" fmla="*/ 50127646 h 726"/>
                      <a:gd name="T52" fmla="*/ 23733098 w 430"/>
                      <a:gd name="T53" fmla="*/ 55140156 h 726"/>
                      <a:gd name="T54" fmla="*/ 18969445 w 430"/>
                      <a:gd name="T55" fmla="*/ 56970273 h 726"/>
                      <a:gd name="T56" fmla="*/ 16332272 w 430"/>
                      <a:gd name="T57" fmla="*/ 57527375 h 726"/>
                      <a:gd name="T58" fmla="*/ 15481797 w 430"/>
                      <a:gd name="T59" fmla="*/ 56572544 h 726"/>
                      <a:gd name="T60" fmla="*/ 13014953 w 430"/>
                      <a:gd name="T61" fmla="*/ 56890727 h 726"/>
                      <a:gd name="T62" fmla="*/ 11313711 w 430"/>
                      <a:gd name="T63" fmla="*/ 57766012 h 726"/>
                      <a:gd name="T64" fmla="*/ 9867378 w 430"/>
                      <a:gd name="T65" fmla="*/ 54185607 h 726"/>
                      <a:gd name="T66" fmla="*/ 8081264 w 430"/>
                      <a:gd name="T67" fmla="*/ 53628505 h 726"/>
                      <a:gd name="T68" fmla="*/ 2722045 w 430"/>
                      <a:gd name="T69" fmla="*/ 53469413 h 726"/>
                      <a:gd name="T70" fmla="*/ 680438 w 430"/>
                      <a:gd name="T71" fmla="*/ 50525374 h 726"/>
                      <a:gd name="T72" fmla="*/ 255201 w 430"/>
                      <a:gd name="T73" fmla="*/ 45990138 h 726"/>
                      <a:gd name="T74" fmla="*/ 85164 w 430"/>
                      <a:gd name="T75" fmla="*/ 42648088 h 726"/>
                      <a:gd name="T76" fmla="*/ 2636881 w 430"/>
                      <a:gd name="T77" fmla="*/ 42329905 h 726"/>
                      <a:gd name="T78" fmla="*/ 3828013 w 430"/>
                      <a:gd name="T79" fmla="*/ 41215983 h 726"/>
                      <a:gd name="T80" fmla="*/ 2807210 w 430"/>
                      <a:gd name="T81" fmla="*/ 34293528 h 726"/>
                      <a:gd name="T82" fmla="*/ 1361169 w 430"/>
                      <a:gd name="T83" fmla="*/ 23074474 h 726"/>
                      <a:gd name="T84" fmla="*/ 1871279 w 430"/>
                      <a:gd name="T85" fmla="*/ 21881005 h 726"/>
                      <a:gd name="T86" fmla="*/ 2466845 w 430"/>
                      <a:gd name="T87" fmla="*/ 20607991 h 726"/>
                      <a:gd name="T88" fmla="*/ 4338415 w 430"/>
                      <a:gd name="T89" fmla="*/ 21562822 h 726"/>
                      <a:gd name="T90" fmla="*/ 5444091 w 430"/>
                      <a:gd name="T91" fmla="*/ 22279016 h 726"/>
                      <a:gd name="T92" fmla="*/ 9186940 w 430"/>
                      <a:gd name="T93" fmla="*/ 21483277 h 726"/>
                      <a:gd name="T94" fmla="*/ 10718145 w 430"/>
                      <a:gd name="T95" fmla="*/ 20050889 h 726"/>
                      <a:gd name="T96" fmla="*/ 10888182 w 430"/>
                      <a:gd name="T97" fmla="*/ 15913382 h 726"/>
                      <a:gd name="T98" fmla="*/ 10973346 w 430"/>
                      <a:gd name="T99" fmla="*/ 13844628 h 726"/>
                      <a:gd name="T100" fmla="*/ 11994149 w 430"/>
                      <a:gd name="T101" fmla="*/ 13128716 h 726"/>
                      <a:gd name="T102" fmla="*/ 9697341 w 430"/>
                      <a:gd name="T103" fmla="*/ 11616783 h 726"/>
                      <a:gd name="T104" fmla="*/ 9356976 w 430"/>
                      <a:gd name="T105" fmla="*/ 10423314 h 726"/>
                      <a:gd name="T106" fmla="*/ 10377780 w 430"/>
                      <a:gd name="T107" fmla="*/ 6763363 h 7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357563" y="1209964"/>
                    <a:ext cx="6322146" cy="4570124"/>
                    <a:chOff x="3357563" y="1209964"/>
                    <a:chExt cx="6322146" cy="4570124"/>
                  </a:xfrm>
                  <a:grpFill/>
                </p:grpSpPr>
                <p:grpSp>
                  <p:nvGrpSpPr>
                    <p:cNvPr id="14" name="组合 13"/>
                    <p:cNvGrpSpPr/>
                    <p:nvPr/>
                  </p:nvGrpSpPr>
                  <p:grpSpPr>
                    <a:xfrm>
                      <a:off x="3357563" y="1309688"/>
                      <a:ext cx="5311775" cy="4470400"/>
                      <a:chOff x="3357563" y="1309688"/>
                      <a:chExt cx="5311775" cy="4470400"/>
                    </a:xfrm>
                    <a:grpFill/>
                  </p:grpSpPr>
                  <p:sp>
                    <p:nvSpPr>
                      <p:cNvPr id="16" name="稻壳儿小白白(http://dwz.cn/Wu2UP)"/>
                      <p:cNvSpPr>
                        <a:spLocks/>
                      </p:cNvSpPr>
                      <p:nvPr/>
                    </p:nvSpPr>
                    <p:spPr bwMode="auto">
                      <a:xfrm>
                        <a:off x="7232650" y="3633788"/>
                        <a:ext cx="598488" cy="522287"/>
                      </a:xfrm>
                      <a:custGeom>
                        <a:avLst/>
                        <a:gdLst>
                          <a:gd name="T0" fmla="*/ 140797541 w 2079"/>
                          <a:gd name="T1" fmla="*/ 112353201 h 1843"/>
                          <a:gd name="T2" fmla="*/ 136985526 w 2079"/>
                          <a:gd name="T3" fmla="*/ 105847993 h 1843"/>
                          <a:gd name="T4" fmla="*/ 127123860 w 2079"/>
                          <a:gd name="T5" fmla="*/ 107293563 h 1843"/>
                          <a:gd name="T6" fmla="*/ 130852967 w 2079"/>
                          <a:gd name="T7" fmla="*/ 102314408 h 1843"/>
                          <a:gd name="T8" fmla="*/ 140466199 w 2079"/>
                          <a:gd name="T9" fmla="*/ 110184987 h 1843"/>
                          <a:gd name="T10" fmla="*/ 152233872 w 2079"/>
                          <a:gd name="T11" fmla="*/ 107855808 h 1843"/>
                          <a:gd name="T12" fmla="*/ 171211325 w 2079"/>
                          <a:gd name="T13" fmla="*/ 112513882 h 1843"/>
                          <a:gd name="T14" fmla="*/ 167896467 w 2079"/>
                          <a:gd name="T15" fmla="*/ 101832646 h 1843"/>
                          <a:gd name="T16" fmla="*/ 155962979 w 2079"/>
                          <a:gd name="T17" fmla="*/ 96211047 h 1843"/>
                          <a:gd name="T18" fmla="*/ 151653808 w 2079"/>
                          <a:gd name="T19" fmla="*/ 87617824 h 1843"/>
                          <a:gd name="T20" fmla="*/ 137980127 w 2079"/>
                          <a:gd name="T21" fmla="*/ 78301959 h 1843"/>
                          <a:gd name="T22" fmla="*/ 138062747 w 2079"/>
                          <a:gd name="T23" fmla="*/ 72118114 h 1843"/>
                          <a:gd name="T24" fmla="*/ 131598846 w 2079"/>
                          <a:gd name="T25" fmla="*/ 61758241 h 1843"/>
                          <a:gd name="T26" fmla="*/ 124471974 w 2079"/>
                          <a:gd name="T27" fmla="*/ 46659811 h 1843"/>
                          <a:gd name="T28" fmla="*/ 119582739 w 2079"/>
                          <a:gd name="T29" fmla="*/ 36299938 h 1843"/>
                          <a:gd name="T30" fmla="*/ 106986279 w 2079"/>
                          <a:gd name="T31" fmla="*/ 21924435 h 1843"/>
                          <a:gd name="T32" fmla="*/ 99527777 w 2079"/>
                          <a:gd name="T33" fmla="*/ 19836421 h 1843"/>
                          <a:gd name="T34" fmla="*/ 92732535 w 2079"/>
                          <a:gd name="T35" fmla="*/ 20800229 h 1843"/>
                          <a:gd name="T36" fmla="*/ 88671798 w 2079"/>
                          <a:gd name="T37" fmla="*/ 11805443 h 1843"/>
                          <a:gd name="T38" fmla="*/ 81793648 w 2079"/>
                          <a:gd name="T39" fmla="*/ 4256512 h 1843"/>
                          <a:gd name="T40" fmla="*/ 74335146 w 2079"/>
                          <a:gd name="T41" fmla="*/ 2730459 h 1843"/>
                          <a:gd name="T42" fmla="*/ 69114281 w 2079"/>
                          <a:gd name="T43" fmla="*/ 15017948 h 1843"/>
                          <a:gd name="T44" fmla="*/ 60330124 w 2079"/>
                          <a:gd name="T45" fmla="*/ 20880428 h 1843"/>
                          <a:gd name="T46" fmla="*/ 54114657 w 2079"/>
                          <a:gd name="T47" fmla="*/ 27626517 h 1843"/>
                          <a:gd name="T48" fmla="*/ 46987785 w 2079"/>
                          <a:gd name="T49" fmla="*/ 18471333 h 1843"/>
                          <a:gd name="T50" fmla="*/ 39612191 w 2079"/>
                          <a:gd name="T51" fmla="*/ 23932250 h 1843"/>
                          <a:gd name="T52" fmla="*/ 27430268 w 2079"/>
                          <a:gd name="T53" fmla="*/ 22968442 h 1843"/>
                          <a:gd name="T54" fmla="*/ 19640424 w 2079"/>
                          <a:gd name="T55" fmla="*/ 16463518 h 1843"/>
                          <a:gd name="T56" fmla="*/ 5635114 w 2079"/>
                          <a:gd name="T57" fmla="*/ 1124206 h 1843"/>
                          <a:gd name="T58" fmla="*/ 7789844 w 2079"/>
                          <a:gd name="T59" fmla="*/ 11725244 h 1843"/>
                          <a:gd name="T60" fmla="*/ 82907 w 2079"/>
                          <a:gd name="T61" fmla="*/ 22727561 h 1843"/>
                          <a:gd name="T62" fmla="*/ 12596460 w 2079"/>
                          <a:gd name="T63" fmla="*/ 29312968 h 1843"/>
                          <a:gd name="T64" fmla="*/ 19889147 w 2079"/>
                          <a:gd name="T65" fmla="*/ 36059057 h 1843"/>
                          <a:gd name="T66" fmla="*/ 30745126 w 2079"/>
                          <a:gd name="T67" fmla="*/ 41198894 h 1843"/>
                          <a:gd name="T68" fmla="*/ 36380240 w 2079"/>
                          <a:gd name="T69" fmla="*/ 43367108 h 1843"/>
                          <a:gd name="T70" fmla="*/ 42181169 w 2079"/>
                          <a:gd name="T71" fmla="*/ 46740294 h 1843"/>
                          <a:gd name="T72" fmla="*/ 52705807 w 2079"/>
                          <a:gd name="T73" fmla="*/ 50675442 h 1843"/>
                          <a:gd name="T74" fmla="*/ 54694722 w 2079"/>
                          <a:gd name="T75" fmla="*/ 59348863 h 1843"/>
                          <a:gd name="T76" fmla="*/ 50385550 w 2079"/>
                          <a:gd name="T77" fmla="*/ 67058477 h 1843"/>
                          <a:gd name="T78" fmla="*/ 55689323 w 2079"/>
                          <a:gd name="T79" fmla="*/ 69708736 h 1843"/>
                          <a:gd name="T80" fmla="*/ 60495651 w 2079"/>
                          <a:gd name="T81" fmla="*/ 76454825 h 1843"/>
                          <a:gd name="T82" fmla="*/ 65468081 w 2079"/>
                          <a:gd name="T83" fmla="*/ 85208446 h 1843"/>
                          <a:gd name="T84" fmla="*/ 75743996 w 2079"/>
                          <a:gd name="T85" fmla="*/ 80791536 h 1843"/>
                          <a:gd name="T86" fmla="*/ 83036684 w 2079"/>
                          <a:gd name="T87" fmla="*/ 77257951 h 1843"/>
                          <a:gd name="T88" fmla="*/ 89583492 w 2079"/>
                          <a:gd name="T89" fmla="*/ 89063395 h 1843"/>
                          <a:gd name="T90" fmla="*/ 79804733 w 2079"/>
                          <a:gd name="T91" fmla="*/ 88902713 h 1843"/>
                          <a:gd name="T92" fmla="*/ 72429139 w 2079"/>
                          <a:gd name="T93" fmla="*/ 93400105 h 1843"/>
                          <a:gd name="T94" fmla="*/ 73837989 w 2079"/>
                          <a:gd name="T95" fmla="*/ 102796454 h 1843"/>
                          <a:gd name="T96" fmla="*/ 66628210 w 2079"/>
                          <a:gd name="T97" fmla="*/ 109381861 h 1843"/>
                          <a:gd name="T98" fmla="*/ 71351918 w 2079"/>
                          <a:gd name="T99" fmla="*/ 118055282 h 1843"/>
                          <a:gd name="T100" fmla="*/ 76489875 w 2079"/>
                          <a:gd name="T101" fmla="*/ 123195119 h 1843"/>
                          <a:gd name="T102" fmla="*/ 80964861 w 2079"/>
                          <a:gd name="T103" fmla="*/ 122713073 h 1843"/>
                          <a:gd name="T104" fmla="*/ 81793648 w 2079"/>
                          <a:gd name="T105" fmla="*/ 131547177 h 1843"/>
                          <a:gd name="T106" fmla="*/ 83782563 w 2079"/>
                          <a:gd name="T107" fmla="*/ 136365933 h 1843"/>
                          <a:gd name="T108" fmla="*/ 97539150 w 2079"/>
                          <a:gd name="T109" fmla="*/ 133715674 h 1843"/>
                          <a:gd name="T110" fmla="*/ 105328994 w 2079"/>
                          <a:gd name="T111" fmla="*/ 137811504 h 1843"/>
                          <a:gd name="T112" fmla="*/ 116184973 w 2079"/>
                          <a:gd name="T113" fmla="*/ 136446133 h 1843"/>
                          <a:gd name="T114" fmla="*/ 127869739 w 2079"/>
                          <a:gd name="T115" fmla="*/ 143272421 h 1843"/>
                          <a:gd name="T116" fmla="*/ 136156740 w 2079"/>
                          <a:gd name="T117" fmla="*/ 146243761 h 1843"/>
                          <a:gd name="T118" fmla="*/ 142703548 w 2079"/>
                          <a:gd name="T119" fmla="*/ 138935710 h 1843"/>
                          <a:gd name="T120" fmla="*/ 150742114 w 2079"/>
                          <a:gd name="T121" fmla="*/ 124881571 h 18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稻壳儿小白白(http://dwz.cn/Wu2UP)"/>
                      <p:cNvSpPr>
                        <a:spLocks/>
                      </p:cNvSpPr>
                      <p:nvPr/>
                    </p:nvSpPr>
                    <p:spPr bwMode="auto">
                      <a:xfrm>
                        <a:off x="7466013" y="4117975"/>
                        <a:ext cx="431800" cy="495300"/>
                      </a:xfrm>
                      <a:custGeom>
                        <a:avLst/>
                        <a:gdLst>
                          <a:gd name="T0" fmla="*/ 73775908 w 1493"/>
                          <a:gd name="T1" fmla="*/ 132880320 h 1731"/>
                          <a:gd name="T2" fmla="*/ 66331479 w 1493"/>
                          <a:gd name="T3" fmla="*/ 136810387 h 1731"/>
                          <a:gd name="T4" fmla="*/ 58886761 w 1493"/>
                          <a:gd name="T5" fmla="*/ 132225357 h 1731"/>
                          <a:gd name="T6" fmla="*/ 54035446 w 1493"/>
                          <a:gd name="T7" fmla="*/ 125675722 h 1731"/>
                          <a:gd name="T8" fmla="*/ 48263845 w 1493"/>
                          <a:gd name="T9" fmla="*/ 131816183 h 1731"/>
                          <a:gd name="T10" fmla="*/ 39229883 w 1493"/>
                          <a:gd name="T11" fmla="*/ 134026578 h 1731"/>
                          <a:gd name="T12" fmla="*/ 33040075 w 1493"/>
                          <a:gd name="T13" fmla="*/ 131324889 h 1731"/>
                          <a:gd name="T14" fmla="*/ 25595646 w 1493"/>
                          <a:gd name="T15" fmla="*/ 114622606 h 1731"/>
                          <a:gd name="T16" fmla="*/ 25010272 w 1493"/>
                          <a:gd name="T17" fmla="*/ 106107796 h 1731"/>
                          <a:gd name="T18" fmla="*/ 18569425 w 1493"/>
                          <a:gd name="T19" fmla="*/ 108072686 h 1731"/>
                          <a:gd name="T20" fmla="*/ 15809144 w 1493"/>
                          <a:gd name="T21" fmla="*/ 102341684 h 1731"/>
                          <a:gd name="T22" fmla="*/ 11877826 w 1493"/>
                          <a:gd name="T23" fmla="*/ 88996340 h 1731"/>
                          <a:gd name="T24" fmla="*/ 6608015 w 1493"/>
                          <a:gd name="T25" fmla="*/ 83429007 h 1731"/>
                          <a:gd name="T26" fmla="*/ 836414 w 1493"/>
                          <a:gd name="T27" fmla="*/ 74832362 h 1731"/>
                          <a:gd name="T28" fmla="*/ 5938768 w 1493"/>
                          <a:gd name="T29" fmla="*/ 67463523 h 1731"/>
                          <a:gd name="T30" fmla="*/ 13968860 w 1493"/>
                          <a:gd name="T31" fmla="*/ 61487017 h 1731"/>
                          <a:gd name="T32" fmla="*/ 20493292 w 1493"/>
                          <a:gd name="T33" fmla="*/ 55018931 h 1731"/>
                          <a:gd name="T34" fmla="*/ 23421029 w 1493"/>
                          <a:gd name="T35" fmla="*/ 42164880 h 1731"/>
                          <a:gd name="T36" fmla="*/ 23253572 w 1493"/>
                          <a:gd name="T37" fmla="*/ 35205501 h 1731"/>
                          <a:gd name="T38" fmla="*/ 33792905 w 1493"/>
                          <a:gd name="T39" fmla="*/ 33650070 h 1731"/>
                          <a:gd name="T40" fmla="*/ 36720642 w 1493"/>
                          <a:gd name="T41" fmla="*/ 25544432 h 1731"/>
                          <a:gd name="T42" fmla="*/ 37222433 w 1493"/>
                          <a:gd name="T43" fmla="*/ 19076346 h 1731"/>
                          <a:gd name="T44" fmla="*/ 41070167 w 1493"/>
                          <a:gd name="T45" fmla="*/ 14982897 h 1731"/>
                          <a:gd name="T46" fmla="*/ 45085357 w 1493"/>
                          <a:gd name="T47" fmla="*/ 818633 h 1731"/>
                          <a:gd name="T48" fmla="*/ 55122900 w 1493"/>
                          <a:gd name="T49" fmla="*/ 4912369 h 1731"/>
                          <a:gd name="T50" fmla="*/ 69258927 w 1493"/>
                          <a:gd name="T51" fmla="*/ 10479701 h 1731"/>
                          <a:gd name="T52" fmla="*/ 77037979 w 1493"/>
                          <a:gd name="T53" fmla="*/ 5976792 h 1731"/>
                          <a:gd name="T54" fmla="*/ 85319110 w 1493"/>
                          <a:gd name="T55" fmla="*/ 5158159 h 1731"/>
                          <a:gd name="T56" fmla="*/ 94185616 w 1493"/>
                          <a:gd name="T57" fmla="*/ 12772216 h 1731"/>
                          <a:gd name="T58" fmla="*/ 85820901 w 1493"/>
                          <a:gd name="T59" fmla="*/ 20140769 h 1731"/>
                          <a:gd name="T60" fmla="*/ 75866942 w 1493"/>
                          <a:gd name="T61" fmla="*/ 25298928 h 1731"/>
                          <a:gd name="T62" fmla="*/ 66331479 w 1493"/>
                          <a:gd name="T63" fmla="*/ 31521224 h 1731"/>
                          <a:gd name="T64" fmla="*/ 75783358 w 1493"/>
                          <a:gd name="T65" fmla="*/ 31521224 h 1731"/>
                          <a:gd name="T66" fmla="*/ 86406275 w 1493"/>
                          <a:gd name="T67" fmla="*/ 32831151 h 1731"/>
                          <a:gd name="T68" fmla="*/ 101044381 w 1493"/>
                          <a:gd name="T69" fmla="*/ 27591443 h 1731"/>
                          <a:gd name="T70" fmla="*/ 119613806 w 1493"/>
                          <a:gd name="T71" fmla="*/ 38807942 h 1731"/>
                          <a:gd name="T72" fmla="*/ 119028432 w 1493"/>
                          <a:gd name="T73" fmla="*/ 42328550 h 1731"/>
                          <a:gd name="T74" fmla="*/ 121286922 w 1493"/>
                          <a:gd name="T75" fmla="*/ 49042140 h 1731"/>
                          <a:gd name="T76" fmla="*/ 109910887 w 1493"/>
                          <a:gd name="T77" fmla="*/ 52971920 h 1731"/>
                          <a:gd name="T78" fmla="*/ 117271732 w 1493"/>
                          <a:gd name="T79" fmla="*/ 53217710 h 1731"/>
                          <a:gd name="T80" fmla="*/ 121454089 w 1493"/>
                          <a:gd name="T81" fmla="*/ 58457704 h 1731"/>
                          <a:gd name="T82" fmla="*/ 122374376 w 1493"/>
                          <a:gd name="T83" fmla="*/ 62469319 h 1731"/>
                          <a:gd name="T84" fmla="*/ 116351735 w 1493"/>
                          <a:gd name="T85" fmla="*/ 58375583 h 1731"/>
                          <a:gd name="T86" fmla="*/ 110998340 w 1493"/>
                          <a:gd name="T87" fmla="*/ 63287952 h 1731"/>
                          <a:gd name="T88" fmla="*/ 109827303 w 1493"/>
                          <a:gd name="T89" fmla="*/ 68282441 h 1731"/>
                          <a:gd name="T90" fmla="*/ 114762491 w 1493"/>
                          <a:gd name="T91" fmla="*/ 74668406 h 1731"/>
                          <a:gd name="T92" fmla="*/ 111249380 w 1493"/>
                          <a:gd name="T93" fmla="*/ 75978333 h 1731"/>
                          <a:gd name="T94" fmla="*/ 108656266 w 1493"/>
                          <a:gd name="T95" fmla="*/ 83101382 h 1731"/>
                          <a:gd name="T96" fmla="*/ 113591454 w 1493"/>
                          <a:gd name="T97" fmla="*/ 93008241 h 1731"/>
                          <a:gd name="T98" fmla="*/ 112169377 w 1493"/>
                          <a:gd name="T99" fmla="*/ 96610683 h 1731"/>
                          <a:gd name="T100" fmla="*/ 108070892 w 1493"/>
                          <a:gd name="T101" fmla="*/ 101440931 h 1731"/>
                          <a:gd name="T102" fmla="*/ 104892116 w 1493"/>
                          <a:gd name="T103" fmla="*/ 102914813 h 1731"/>
                          <a:gd name="T104" fmla="*/ 102299291 w 1493"/>
                          <a:gd name="T105" fmla="*/ 107499557 h 1731"/>
                          <a:gd name="T106" fmla="*/ 104641365 w 1493"/>
                          <a:gd name="T107" fmla="*/ 100294959 h 1731"/>
                          <a:gd name="T108" fmla="*/ 97614854 w 1493"/>
                          <a:gd name="T109" fmla="*/ 98247948 h 1731"/>
                          <a:gd name="T110" fmla="*/ 98535140 w 1493"/>
                          <a:gd name="T111" fmla="*/ 103979236 h 1731"/>
                          <a:gd name="T112" fmla="*/ 93850992 w 1493"/>
                          <a:gd name="T113" fmla="*/ 109956028 h 1731"/>
                          <a:gd name="T114" fmla="*/ 90170425 w 1493"/>
                          <a:gd name="T115" fmla="*/ 112084587 h 1731"/>
                          <a:gd name="T116" fmla="*/ 88079391 w 1493"/>
                          <a:gd name="T117" fmla="*/ 121008858 h 1731"/>
                          <a:gd name="T118" fmla="*/ 87577601 w 1493"/>
                          <a:gd name="T119" fmla="*/ 128541080 h 1731"/>
                          <a:gd name="T120" fmla="*/ 85151654 w 1493"/>
                          <a:gd name="T121" fmla="*/ 132880320 h 1731"/>
                          <a:gd name="T122" fmla="*/ 84566280 w 1493"/>
                          <a:gd name="T123" fmla="*/ 138857112 h 17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6" y="1710"/>
                            </a:lnTo>
                            <a:lnTo>
                              <a:pt x="984" y="1718"/>
                            </a:lnTo>
                            <a:lnTo>
                              <a:pt x="984" y="173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稻壳儿小白白(http://dwz.cn/Wu2UP)"/>
                      <p:cNvSpPr>
                        <a:spLocks/>
                      </p:cNvSpPr>
                      <p:nvPr/>
                    </p:nvSpPr>
                    <p:spPr bwMode="auto">
                      <a:xfrm>
                        <a:off x="7105650" y="2895600"/>
                        <a:ext cx="179388" cy="207963"/>
                      </a:xfrm>
                      <a:custGeom>
                        <a:avLst/>
                        <a:gdLst>
                          <a:gd name="T0" fmla="*/ 21082321 w 636"/>
                          <a:gd name="T1" fmla="*/ 55609189 h 711"/>
                          <a:gd name="T2" fmla="*/ 22434782 w 636"/>
                          <a:gd name="T3" fmla="*/ 59373583 h 711"/>
                          <a:gd name="T4" fmla="*/ 24184943 w 636"/>
                          <a:gd name="T5" fmla="*/ 60827861 h 711"/>
                          <a:gd name="T6" fmla="*/ 25855565 w 636"/>
                          <a:gd name="T7" fmla="*/ 59544692 h 711"/>
                          <a:gd name="T8" fmla="*/ 29594789 w 636"/>
                          <a:gd name="T9" fmla="*/ 55266972 h 711"/>
                          <a:gd name="T10" fmla="*/ 31902012 w 636"/>
                          <a:gd name="T11" fmla="*/ 54154618 h 711"/>
                          <a:gd name="T12" fmla="*/ 34049873 w 636"/>
                          <a:gd name="T13" fmla="*/ 53983802 h 711"/>
                          <a:gd name="T14" fmla="*/ 35640955 w 636"/>
                          <a:gd name="T15" fmla="*/ 53470475 h 711"/>
                          <a:gd name="T16" fmla="*/ 37470938 w 636"/>
                          <a:gd name="T17" fmla="*/ 53555884 h 711"/>
                          <a:gd name="T18" fmla="*/ 38664319 w 636"/>
                          <a:gd name="T19" fmla="*/ 48593729 h 711"/>
                          <a:gd name="T20" fmla="*/ 39459719 w 636"/>
                          <a:gd name="T21" fmla="*/ 45770580 h 711"/>
                          <a:gd name="T22" fmla="*/ 35481875 w 636"/>
                          <a:gd name="T23" fmla="*/ 43888383 h 711"/>
                          <a:gd name="T24" fmla="*/ 34606935 w 636"/>
                          <a:gd name="T25" fmla="*/ 40124282 h 711"/>
                          <a:gd name="T26" fmla="*/ 35481875 w 636"/>
                          <a:gd name="T27" fmla="*/ 37728759 h 711"/>
                          <a:gd name="T28" fmla="*/ 39459719 w 636"/>
                          <a:gd name="T29" fmla="*/ 37300840 h 711"/>
                          <a:gd name="T30" fmla="*/ 45505884 w 636"/>
                          <a:gd name="T31" fmla="*/ 35589752 h 711"/>
                          <a:gd name="T32" fmla="*/ 47654027 w 636"/>
                          <a:gd name="T33" fmla="*/ 33451039 h 711"/>
                          <a:gd name="T34" fmla="*/ 49245109 w 636"/>
                          <a:gd name="T35" fmla="*/ 31312325 h 711"/>
                          <a:gd name="T36" fmla="*/ 47892647 w 636"/>
                          <a:gd name="T37" fmla="*/ 27376823 h 711"/>
                          <a:gd name="T38" fmla="*/ 47256328 w 636"/>
                          <a:gd name="T39" fmla="*/ 23099103 h 711"/>
                          <a:gd name="T40" fmla="*/ 47494947 w 636"/>
                          <a:gd name="T41" fmla="*/ 21216906 h 711"/>
                          <a:gd name="T42" fmla="*/ 45664964 w 636"/>
                          <a:gd name="T43" fmla="*/ 21559123 h 711"/>
                          <a:gd name="T44" fmla="*/ 45346804 w 636"/>
                          <a:gd name="T45" fmla="*/ 18821675 h 711"/>
                          <a:gd name="T46" fmla="*/ 47097248 w 636"/>
                          <a:gd name="T47" fmla="*/ 17024887 h 711"/>
                          <a:gd name="T48" fmla="*/ 49881428 w 636"/>
                          <a:gd name="T49" fmla="*/ 16597261 h 711"/>
                          <a:gd name="T50" fmla="*/ 50358950 w 636"/>
                          <a:gd name="T51" fmla="*/ 13773819 h 711"/>
                          <a:gd name="T52" fmla="*/ 43358023 w 636"/>
                          <a:gd name="T53" fmla="*/ 12576350 h 711"/>
                          <a:gd name="T54" fmla="*/ 37709558 w 636"/>
                          <a:gd name="T55" fmla="*/ 12148432 h 711"/>
                          <a:gd name="T56" fmla="*/ 34129413 w 636"/>
                          <a:gd name="T57" fmla="*/ 7956413 h 711"/>
                          <a:gd name="T58" fmla="*/ 30390471 w 636"/>
                          <a:gd name="T59" fmla="*/ 4192019 h 711"/>
                          <a:gd name="T60" fmla="*/ 29117549 w 636"/>
                          <a:gd name="T61" fmla="*/ 256517 h 711"/>
                          <a:gd name="T62" fmla="*/ 28083248 w 636"/>
                          <a:gd name="T63" fmla="*/ 256517 h 711"/>
                          <a:gd name="T64" fmla="*/ 27048946 w 636"/>
                          <a:gd name="T65" fmla="*/ 2395523 h 711"/>
                          <a:gd name="T66" fmla="*/ 24503103 w 636"/>
                          <a:gd name="T67" fmla="*/ 2908850 h 711"/>
                          <a:gd name="T68" fmla="*/ 23866784 w 636"/>
                          <a:gd name="T69" fmla="*/ 4363128 h 711"/>
                          <a:gd name="T70" fmla="*/ 22912022 w 636"/>
                          <a:gd name="T71" fmla="*/ 5389781 h 711"/>
                          <a:gd name="T72" fmla="*/ 21161861 w 636"/>
                          <a:gd name="T73" fmla="*/ 6159917 h 711"/>
                          <a:gd name="T74" fmla="*/ 23707704 w 636"/>
                          <a:gd name="T75" fmla="*/ 9239583 h 711"/>
                          <a:gd name="T76" fmla="*/ 24025864 w 636"/>
                          <a:gd name="T77" fmla="*/ 11036371 h 711"/>
                          <a:gd name="T78" fmla="*/ 20048019 w 636"/>
                          <a:gd name="T79" fmla="*/ 11891915 h 711"/>
                          <a:gd name="T80" fmla="*/ 18536478 w 636"/>
                          <a:gd name="T81" fmla="*/ 11207480 h 711"/>
                          <a:gd name="T82" fmla="*/ 17184017 w 636"/>
                          <a:gd name="T83" fmla="*/ 14800472 h 711"/>
                          <a:gd name="T84" fmla="*/ 14001854 w 636"/>
                          <a:gd name="T85" fmla="*/ 18564866 h 711"/>
                          <a:gd name="T86" fmla="*/ 11456011 w 636"/>
                          <a:gd name="T87" fmla="*/ 17880431 h 711"/>
                          <a:gd name="T88" fmla="*/ 8432928 w 636"/>
                          <a:gd name="T89" fmla="*/ 19420410 h 711"/>
                          <a:gd name="T90" fmla="*/ 7160007 w 636"/>
                          <a:gd name="T91" fmla="*/ 23184803 h 711"/>
                          <a:gd name="T92" fmla="*/ 10899231 w 636"/>
                          <a:gd name="T93" fmla="*/ 27205714 h 711"/>
                          <a:gd name="T94" fmla="*/ 11535551 w 636"/>
                          <a:gd name="T95" fmla="*/ 31996760 h 711"/>
                          <a:gd name="T96" fmla="*/ 9149070 w 636"/>
                          <a:gd name="T97" fmla="*/ 35589752 h 711"/>
                          <a:gd name="T98" fmla="*/ 5012146 w 636"/>
                          <a:gd name="T99" fmla="*/ 36958623 h 711"/>
                          <a:gd name="T100" fmla="*/ 0 w 636"/>
                          <a:gd name="T101" fmla="*/ 41150642 h 711"/>
                          <a:gd name="T102" fmla="*/ 795682 w 636"/>
                          <a:gd name="T103" fmla="*/ 44145192 h 711"/>
                          <a:gd name="T104" fmla="*/ 3102623 w 636"/>
                          <a:gd name="T105" fmla="*/ 48422620 h 711"/>
                          <a:gd name="T106" fmla="*/ 1352461 w 636"/>
                          <a:gd name="T107" fmla="*/ 49192756 h 711"/>
                          <a:gd name="T108" fmla="*/ 1988781 w 636"/>
                          <a:gd name="T109" fmla="*/ 51930496 h 711"/>
                          <a:gd name="T110" fmla="*/ 2943543 w 636"/>
                          <a:gd name="T111" fmla="*/ 55266972 h 711"/>
                          <a:gd name="T112" fmla="*/ 5091686 w 636"/>
                          <a:gd name="T113" fmla="*/ 56635842 h 711"/>
                          <a:gd name="T114" fmla="*/ 7398627 w 636"/>
                          <a:gd name="T115" fmla="*/ 56721250 h 711"/>
                          <a:gd name="T116" fmla="*/ 9387690 w 636"/>
                          <a:gd name="T117" fmla="*/ 58945665 h 711"/>
                          <a:gd name="T118" fmla="*/ 12490313 w 636"/>
                          <a:gd name="T119" fmla="*/ 57747903 h 711"/>
                          <a:gd name="T120" fmla="*/ 15990635 w 636"/>
                          <a:gd name="T121" fmla="*/ 55523489 h 7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稻壳儿小白白(http://dwz.cn/Wu2UP)"/>
                      <p:cNvSpPr>
                        <a:spLocks noEditPoints="1"/>
                      </p:cNvSpPr>
                      <p:nvPr/>
                    </p:nvSpPr>
                    <p:spPr bwMode="auto">
                      <a:xfrm>
                        <a:off x="6931025" y="2703513"/>
                        <a:ext cx="595313" cy="825500"/>
                      </a:xfrm>
                      <a:custGeom>
                        <a:avLst/>
                        <a:gdLst>
                          <a:gd name="T0" fmla="*/ 99547850 w 2047"/>
                          <a:gd name="T1" fmla="*/ 169422019 h 2907"/>
                          <a:gd name="T2" fmla="*/ 77557622 w 2047"/>
                          <a:gd name="T3" fmla="*/ 184904901 h 2907"/>
                          <a:gd name="T4" fmla="*/ 66055023 w 2047"/>
                          <a:gd name="T5" fmla="*/ 202403399 h 2907"/>
                          <a:gd name="T6" fmla="*/ 53706713 w 2047"/>
                          <a:gd name="T7" fmla="*/ 224821106 h 2907"/>
                          <a:gd name="T8" fmla="*/ 51423178 w 2047"/>
                          <a:gd name="T9" fmla="*/ 230868809 h 2907"/>
                          <a:gd name="T10" fmla="*/ 27064784 w 2047"/>
                          <a:gd name="T11" fmla="*/ 229981971 h 2907"/>
                          <a:gd name="T12" fmla="*/ 8796208 w 2047"/>
                          <a:gd name="T13" fmla="*/ 225466001 h 2907"/>
                          <a:gd name="T14" fmla="*/ 2791020 w 2047"/>
                          <a:gd name="T15" fmla="*/ 213370310 h 2907"/>
                          <a:gd name="T16" fmla="*/ 9895515 w 2047"/>
                          <a:gd name="T17" fmla="*/ 198855198 h 2907"/>
                          <a:gd name="T18" fmla="*/ 13955393 w 2047"/>
                          <a:gd name="T19" fmla="*/ 178534324 h 2907"/>
                          <a:gd name="T20" fmla="*/ 8880546 w 2047"/>
                          <a:gd name="T21" fmla="*/ 163777553 h 2907"/>
                          <a:gd name="T22" fmla="*/ 0 w 2047"/>
                          <a:gd name="T23" fmla="*/ 155471722 h 2907"/>
                          <a:gd name="T24" fmla="*/ 8288723 w 2047"/>
                          <a:gd name="T25" fmla="*/ 142005026 h 2907"/>
                          <a:gd name="T26" fmla="*/ 14716475 w 2047"/>
                          <a:gd name="T27" fmla="*/ 130634878 h 2907"/>
                          <a:gd name="T28" fmla="*/ 25288733 w 2047"/>
                          <a:gd name="T29" fmla="*/ 126119191 h 2907"/>
                          <a:gd name="T30" fmla="*/ 22751310 w 2047"/>
                          <a:gd name="T31" fmla="*/ 106523860 h 2907"/>
                          <a:gd name="T32" fmla="*/ 9134434 w 2047"/>
                          <a:gd name="T33" fmla="*/ 97250261 h 2907"/>
                          <a:gd name="T34" fmla="*/ 15562186 w 2047"/>
                          <a:gd name="T35" fmla="*/ 90396084 h 2907"/>
                          <a:gd name="T36" fmla="*/ 18691723 w 2047"/>
                          <a:gd name="T37" fmla="*/ 83541906 h 2907"/>
                          <a:gd name="T38" fmla="*/ 5582041 w 2047"/>
                          <a:gd name="T39" fmla="*/ 59269594 h 2907"/>
                          <a:gd name="T40" fmla="*/ 6258784 w 2047"/>
                          <a:gd name="T41" fmla="*/ 47254267 h 2907"/>
                          <a:gd name="T42" fmla="*/ 16323558 w 2047"/>
                          <a:gd name="T43" fmla="*/ 28546057 h 2907"/>
                          <a:gd name="T44" fmla="*/ 30194322 w 2047"/>
                          <a:gd name="T45" fmla="*/ 19917921 h 2907"/>
                          <a:gd name="T46" fmla="*/ 32308599 w 2047"/>
                          <a:gd name="T47" fmla="*/ 38867789 h 2907"/>
                          <a:gd name="T48" fmla="*/ 44995135 w 2047"/>
                          <a:gd name="T49" fmla="*/ 36206708 h 2907"/>
                          <a:gd name="T50" fmla="*/ 60726579 w 2047"/>
                          <a:gd name="T51" fmla="*/ 30159005 h 2907"/>
                          <a:gd name="T52" fmla="*/ 72483066 w 2047"/>
                          <a:gd name="T53" fmla="*/ 25078787 h 2907"/>
                          <a:gd name="T54" fmla="*/ 83393551 w 2047"/>
                          <a:gd name="T55" fmla="*/ 17256840 h 2907"/>
                          <a:gd name="T56" fmla="*/ 89483076 w 2047"/>
                          <a:gd name="T57" fmla="*/ 5644750 h 2907"/>
                          <a:gd name="T58" fmla="*/ 110035480 w 2047"/>
                          <a:gd name="T59" fmla="*/ 967769 h 2907"/>
                          <a:gd name="T60" fmla="*/ 118154944 w 2047"/>
                          <a:gd name="T61" fmla="*/ 15805187 h 2907"/>
                          <a:gd name="T62" fmla="*/ 123990582 w 2047"/>
                          <a:gd name="T63" fmla="*/ 27497925 h 2907"/>
                          <a:gd name="T64" fmla="*/ 124751954 w 2047"/>
                          <a:gd name="T65" fmla="*/ 38867789 h 2907"/>
                          <a:gd name="T66" fmla="*/ 140398769 w 2047"/>
                          <a:gd name="T67" fmla="*/ 41770811 h 2907"/>
                          <a:gd name="T68" fmla="*/ 143781904 w 2047"/>
                          <a:gd name="T69" fmla="*/ 50237937 h 2907"/>
                          <a:gd name="T70" fmla="*/ 142259449 w 2047"/>
                          <a:gd name="T71" fmla="*/ 60640316 h 2907"/>
                          <a:gd name="T72" fmla="*/ 157568038 w 2047"/>
                          <a:gd name="T73" fmla="*/ 68784851 h 2907"/>
                          <a:gd name="T74" fmla="*/ 169916348 w 2047"/>
                          <a:gd name="T75" fmla="*/ 83299964 h 2907"/>
                          <a:gd name="T76" fmla="*/ 161120140 w 2047"/>
                          <a:gd name="T77" fmla="*/ 95556949 h 2907"/>
                          <a:gd name="T78" fmla="*/ 157483409 w 2047"/>
                          <a:gd name="T79" fmla="*/ 107894582 h 2907"/>
                          <a:gd name="T80" fmla="*/ 150717140 w 2047"/>
                          <a:gd name="T81" fmla="*/ 117490771 h 2907"/>
                          <a:gd name="T82" fmla="*/ 130926109 w 2047"/>
                          <a:gd name="T83" fmla="*/ 124022359 h 2907"/>
                          <a:gd name="T84" fmla="*/ 120099963 w 2047"/>
                          <a:gd name="T85" fmla="*/ 111442784 h 2907"/>
                          <a:gd name="T86" fmla="*/ 112319015 w 2047"/>
                          <a:gd name="T87" fmla="*/ 102975659 h 2907"/>
                          <a:gd name="T88" fmla="*/ 110542964 w 2047"/>
                          <a:gd name="T89" fmla="*/ 87009177 h 2907"/>
                          <a:gd name="T90" fmla="*/ 101831386 w 2047"/>
                          <a:gd name="T91" fmla="*/ 77171329 h 2907"/>
                          <a:gd name="T92" fmla="*/ 104284180 w 2047"/>
                          <a:gd name="T93" fmla="*/ 70720105 h 2907"/>
                          <a:gd name="T94" fmla="*/ 81871096 w 2047"/>
                          <a:gd name="T95" fmla="*/ 57495351 h 2907"/>
                          <a:gd name="T96" fmla="*/ 75104828 w 2047"/>
                          <a:gd name="T97" fmla="*/ 61527437 h 2907"/>
                          <a:gd name="T98" fmla="*/ 70283868 w 2047"/>
                          <a:gd name="T99" fmla="*/ 67010893 h 2907"/>
                          <a:gd name="T100" fmla="*/ 58358414 w 2047"/>
                          <a:gd name="T101" fmla="*/ 78945288 h 2907"/>
                          <a:gd name="T102" fmla="*/ 50492838 w 2047"/>
                          <a:gd name="T103" fmla="*/ 96121481 h 2907"/>
                          <a:gd name="T104" fmla="*/ 54383457 w 2047"/>
                          <a:gd name="T105" fmla="*/ 109507530 h 2907"/>
                          <a:gd name="T106" fmla="*/ 71298838 w 2047"/>
                          <a:gd name="T107" fmla="*/ 108539761 h 2907"/>
                          <a:gd name="T108" fmla="*/ 83224292 w 2047"/>
                          <a:gd name="T109" fmla="*/ 107733571 h 2907"/>
                          <a:gd name="T110" fmla="*/ 92443355 w 2047"/>
                          <a:gd name="T111" fmla="*/ 124828833 h 2907"/>
                          <a:gd name="T112" fmla="*/ 95657231 w 2047"/>
                          <a:gd name="T113" fmla="*/ 138940709 h 2907"/>
                          <a:gd name="T114" fmla="*/ 107582685 w 2047"/>
                          <a:gd name="T115" fmla="*/ 142327616 h 2907"/>
                          <a:gd name="T116" fmla="*/ 117562830 w 2047"/>
                          <a:gd name="T117" fmla="*/ 154665248 h 2907"/>
                          <a:gd name="T118" fmla="*/ 98363622 w 2047"/>
                          <a:gd name="T119" fmla="*/ 96363423 h 2907"/>
                          <a:gd name="T120" fmla="*/ 93627292 w 2047"/>
                          <a:gd name="T121" fmla="*/ 107169040 h 2907"/>
                          <a:gd name="T122" fmla="*/ 87368508 w 2047"/>
                          <a:gd name="T123" fmla="*/ 95798892 h 29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3357563" y="1309688"/>
                        <a:ext cx="5311775" cy="4470400"/>
                        <a:chOff x="3357563" y="1309688"/>
                        <a:chExt cx="5311775" cy="4470400"/>
                      </a:xfrm>
                      <a:grpFill/>
                    </p:grpSpPr>
                    <p:sp>
                      <p:nvSpPr>
                        <p:cNvPr id="21" name="稻壳儿小白白(http://dwz.cn/Wu2UP)"/>
                        <p:cNvSpPr>
                          <a:spLocks/>
                        </p:cNvSpPr>
                        <p:nvPr/>
                      </p:nvSpPr>
                      <p:spPr bwMode="auto">
                        <a:xfrm>
                          <a:off x="7470775" y="1309688"/>
                          <a:ext cx="1198563" cy="1139825"/>
                        </a:xfrm>
                        <a:custGeom>
                          <a:avLst/>
                          <a:gdLst>
                            <a:gd name="T0" fmla="*/ 32315426 w 4137"/>
                            <a:gd name="T1" fmla="*/ 5543798 h 3992"/>
                            <a:gd name="T2" fmla="*/ 51704797 w 4137"/>
                            <a:gd name="T3" fmla="*/ 163036 h 3992"/>
                            <a:gd name="T4" fmla="*/ 74955239 w 4137"/>
                            <a:gd name="T5" fmla="*/ 8560109 h 3992"/>
                            <a:gd name="T6" fmla="*/ 102990082 w 4137"/>
                            <a:gd name="T7" fmla="*/ 16142001 h 3992"/>
                            <a:gd name="T8" fmla="*/ 112223102 w 4137"/>
                            <a:gd name="T9" fmla="*/ 26658828 h 3992"/>
                            <a:gd name="T10" fmla="*/ 122379453 w 4137"/>
                            <a:gd name="T11" fmla="*/ 39540107 h 3992"/>
                            <a:gd name="T12" fmla="*/ 132116003 w 4137"/>
                            <a:gd name="T13" fmla="*/ 57068057 h 3992"/>
                            <a:gd name="T14" fmla="*/ 136228839 w 4137"/>
                            <a:gd name="T15" fmla="*/ 64079180 h 3992"/>
                            <a:gd name="T16" fmla="*/ 149406948 w 4137"/>
                            <a:gd name="T17" fmla="*/ 85276156 h 3992"/>
                            <a:gd name="T18" fmla="*/ 157296835 w 4137"/>
                            <a:gd name="T19" fmla="*/ 105412969 h 3992"/>
                            <a:gd name="T20" fmla="*/ 171650040 w 4137"/>
                            <a:gd name="T21" fmla="*/ 119109143 h 3992"/>
                            <a:gd name="T22" fmla="*/ 193221856 w 4137"/>
                            <a:gd name="T23" fmla="*/ 119679912 h 3992"/>
                            <a:gd name="T24" fmla="*/ 208582121 w 4137"/>
                            <a:gd name="T25" fmla="*/ 118783071 h 3992"/>
                            <a:gd name="T26" fmla="*/ 225033752 w 4137"/>
                            <a:gd name="T27" fmla="*/ 132397869 h 3992"/>
                            <a:gd name="T28" fmla="*/ 238715391 w 4137"/>
                            <a:gd name="T29" fmla="*/ 138186364 h 3992"/>
                            <a:gd name="T30" fmla="*/ 246941062 w 4137"/>
                            <a:gd name="T31" fmla="*/ 151149018 h 3992"/>
                            <a:gd name="T32" fmla="*/ 258020744 w 4137"/>
                            <a:gd name="T33" fmla="*/ 171285831 h 3992"/>
                            <a:gd name="T34" fmla="*/ 280767366 w 4137"/>
                            <a:gd name="T35" fmla="*/ 165823694 h 3992"/>
                            <a:gd name="T36" fmla="*/ 295456354 w 4137"/>
                            <a:gd name="T37" fmla="*/ 153105451 h 3992"/>
                            <a:gd name="T38" fmla="*/ 306536036 w 4137"/>
                            <a:gd name="T39" fmla="*/ 144382307 h 3992"/>
                            <a:gd name="T40" fmla="*/ 328107563 w 4137"/>
                            <a:gd name="T41" fmla="*/ 130359775 h 3992"/>
                            <a:gd name="T42" fmla="*/ 346154092 w 4137"/>
                            <a:gd name="T43" fmla="*/ 122451811 h 3992"/>
                            <a:gd name="T44" fmla="*/ 341957238 w 4137"/>
                            <a:gd name="T45" fmla="*/ 143974574 h 3992"/>
                            <a:gd name="T46" fmla="*/ 336501270 w 4137"/>
                            <a:gd name="T47" fmla="*/ 165660372 h 3992"/>
                            <a:gd name="T48" fmla="*/ 335158428 w 4137"/>
                            <a:gd name="T49" fmla="*/ 196721746 h 3992"/>
                            <a:gd name="T50" fmla="*/ 331297357 w 4137"/>
                            <a:gd name="T51" fmla="*/ 220608960 h 3992"/>
                            <a:gd name="T52" fmla="*/ 328611382 w 4137"/>
                            <a:gd name="T53" fmla="*/ 248001593 h 3992"/>
                            <a:gd name="T54" fmla="*/ 295288608 w 4137"/>
                            <a:gd name="T55" fmla="*/ 248083254 h 3992"/>
                            <a:gd name="T56" fmla="*/ 282278245 w 4137"/>
                            <a:gd name="T57" fmla="*/ 265855901 h 3992"/>
                            <a:gd name="T58" fmla="*/ 289245092 w 4137"/>
                            <a:gd name="T59" fmla="*/ 291780924 h 3992"/>
                            <a:gd name="T60" fmla="*/ 292434596 w 4137"/>
                            <a:gd name="T61" fmla="*/ 318521412 h 3992"/>
                            <a:gd name="T62" fmla="*/ 273297280 w 4137"/>
                            <a:gd name="T63" fmla="*/ 314282188 h 3992"/>
                            <a:gd name="T64" fmla="*/ 261965833 w 4137"/>
                            <a:gd name="T65" fmla="*/ 308982802 h 3992"/>
                            <a:gd name="T66" fmla="*/ 246101749 w 4137"/>
                            <a:gd name="T67" fmla="*/ 312407131 h 3992"/>
                            <a:gd name="T68" fmla="*/ 236029416 w 4137"/>
                            <a:gd name="T69" fmla="*/ 325369499 h 3992"/>
                            <a:gd name="T70" fmla="*/ 217227593 w 4137"/>
                            <a:gd name="T71" fmla="*/ 301645606 h 3992"/>
                            <a:gd name="T72" fmla="*/ 208162319 w 4137"/>
                            <a:gd name="T73" fmla="*/ 308493693 h 3992"/>
                            <a:gd name="T74" fmla="*/ 194900482 w 4137"/>
                            <a:gd name="T75" fmla="*/ 304662202 h 3992"/>
                            <a:gd name="T76" fmla="*/ 182813740 w 4137"/>
                            <a:gd name="T77" fmla="*/ 296101808 h 3992"/>
                            <a:gd name="T78" fmla="*/ 176098659 w 4137"/>
                            <a:gd name="T79" fmla="*/ 282487010 h 3992"/>
                            <a:gd name="T80" fmla="*/ 151253610 w 4137"/>
                            <a:gd name="T81" fmla="*/ 282079277 h 3992"/>
                            <a:gd name="T82" fmla="*/ 134130412 w 4137"/>
                            <a:gd name="T83" fmla="*/ 274742082 h 3992"/>
                            <a:gd name="T84" fmla="*/ 116084173 w 4137"/>
                            <a:gd name="T85" fmla="*/ 276617140 h 3992"/>
                            <a:gd name="T86" fmla="*/ 95183923 w 4137"/>
                            <a:gd name="T87" fmla="*/ 262024125 h 3992"/>
                            <a:gd name="T88" fmla="*/ 81754049 w 4137"/>
                            <a:gd name="T89" fmla="*/ 252159442 h 3992"/>
                            <a:gd name="T90" fmla="*/ 72940830 w 4137"/>
                            <a:gd name="T91" fmla="*/ 241642614 h 3992"/>
                            <a:gd name="T92" fmla="*/ 80662971 w 4137"/>
                            <a:gd name="T93" fmla="*/ 231288823 h 3992"/>
                            <a:gd name="T94" fmla="*/ 71765734 w 4137"/>
                            <a:gd name="T95" fmla="*/ 233163881 h 3992"/>
                            <a:gd name="T96" fmla="*/ 59175173 w 4137"/>
                            <a:gd name="T97" fmla="*/ 225581989 h 3992"/>
                            <a:gd name="T98" fmla="*/ 67400844 w 4137"/>
                            <a:gd name="T99" fmla="*/ 196477334 h 3992"/>
                            <a:gd name="T100" fmla="*/ 91826382 w 4137"/>
                            <a:gd name="T101" fmla="*/ 177400113 h 3992"/>
                            <a:gd name="T102" fmla="*/ 97618133 w 4137"/>
                            <a:gd name="T103" fmla="*/ 155632939 h 3992"/>
                            <a:gd name="T104" fmla="*/ 104249196 w 4137"/>
                            <a:gd name="T105" fmla="*/ 127995609 h 3992"/>
                            <a:gd name="T106" fmla="*/ 109285363 w 4137"/>
                            <a:gd name="T107" fmla="*/ 99543099 h 3992"/>
                            <a:gd name="T108" fmla="*/ 114237511 w 4137"/>
                            <a:gd name="T109" fmla="*/ 75492848 h 3992"/>
                            <a:gd name="T110" fmla="*/ 91406870 w 4137"/>
                            <a:gd name="T111" fmla="*/ 63100963 h 3992"/>
                            <a:gd name="T112" fmla="*/ 76550136 w 4137"/>
                            <a:gd name="T113" fmla="*/ 74677668 h 3992"/>
                            <a:gd name="T114" fmla="*/ 56153415 w 4137"/>
                            <a:gd name="T115" fmla="*/ 78183372 h 3992"/>
                            <a:gd name="T116" fmla="*/ 42388048 w 4137"/>
                            <a:gd name="T117" fmla="*/ 68481725 h 3992"/>
                            <a:gd name="T118" fmla="*/ 36008750 w 4137"/>
                            <a:gd name="T119" fmla="*/ 48263251 h 3992"/>
                            <a:gd name="T120" fmla="*/ 21991328 w 4137"/>
                            <a:gd name="T121" fmla="*/ 42230345 h 3992"/>
                            <a:gd name="T122" fmla="*/ 0 w 4137"/>
                            <a:gd name="T123" fmla="*/ 40436948 h 3992"/>
                            <a:gd name="T124" fmla="*/ 7302340 w 4137"/>
                            <a:gd name="T125" fmla="*/ 17609611 h 3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稻壳儿小白白(http://dwz.cn/Wu2UP)"/>
                        <p:cNvSpPr>
                          <a:spLocks/>
                        </p:cNvSpPr>
                        <p:nvPr/>
                      </p:nvSpPr>
                      <p:spPr bwMode="auto">
                        <a:xfrm>
                          <a:off x="3357563" y="3198813"/>
                          <a:ext cx="2071687" cy="1358900"/>
                        </a:xfrm>
                        <a:custGeom>
                          <a:avLst/>
                          <a:gdLst>
                            <a:gd name="T0" fmla="*/ 590273463 w 7150"/>
                            <a:gd name="T1" fmla="*/ 238891347 h 4733"/>
                            <a:gd name="T2" fmla="*/ 594723099 w 7150"/>
                            <a:gd name="T3" fmla="*/ 262879248 h 4733"/>
                            <a:gd name="T4" fmla="*/ 598752892 w 7150"/>
                            <a:gd name="T5" fmla="*/ 296182491 h 4733"/>
                            <a:gd name="T6" fmla="*/ 594639072 w 7150"/>
                            <a:gd name="T7" fmla="*/ 334513921 h 4733"/>
                            <a:gd name="T8" fmla="*/ 583473404 w 7150"/>
                            <a:gd name="T9" fmla="*/ 339212505 h 4733"/>
                            <a:gd name="T10" fmla="*/ 576253502 w 7150"/>
                            <a:gd name="T11" fmla="*/ 367322183 h 4733"/>
                            <a:gd name="T12" fmla="*/ 558539274 w 7150"/>
                            <a:gd name="T13" fmla="*/ 361634212 h 4733"/>
                            <a:gd name="T14" fmla="*/ 540237441 w 7150"/>
                            <a:gd name="T15" fmla="*/ 360480310 h 4733"/>
                            <a:gd name="T16" fmla="*/ 527644481 w 7150"/>
                            <a:gd name="T17" fmla="*/ 373257358 h 4733"/>
                            <a:gd name="T18" fmla="*/ 494818818 w 7150"/>
                            <a:gd name="T19" fmla="*/ 355946528 h 4733"/>
                            <a:gd name="T20" fmla="*/ 427740491 w 7150"/>
                            <a:gd name="T21" fmla="*/ 379192532 h 4733"/>
                            <a:gd name="T22" fmla="*/ 384588554 w 7150"/>
                            <a:gd name="T23" fmla="*/ 384715701 h 4733"/>
                            <a:gd name="T24" fmla="*/ 362928849 w 7150"/>
                            <a:gd name="T25" fmla="*/ 361634212 h 4733"/>
                            <a:gd name="T26" fmla="*/ 346474149 w 7150"/>
                            <a:gd name="T27" fmla="*/ 339954402 h 4733"/>
                            <a:gd name="T28" fmla="*/ 313480433 w 7150"/>
                            <a:gd name="T29" fmla="*/ 325693561 h 4733"/>
                            <a:gd name="T30" fmla="*/ 279899401 w 7150"/>
                            <a:gd name="T31" fmla="*/ 335915027 h 4733"/>
                            <a:gd name="T32" fmla="*/ 267810021 w 7150"/>
                            <a:gd name="T33" fmla="*/ 336162517 h 4733"/>
                            <a:gd name="T34" fmla="*/ 248081186 w 7150"/>
                            <a:gd name="T35" fmla="*/ 323137979 h 4733"/>
                            <a:gd name="T36" fmla="*/ 217773999 w 7150"/>
                            <a:gd name="T37" fmla="*/ 318439395 h 4733"/>
                            <a:gd name="T38" fmla="*/ 197373532 w 7150"/>
                            <a:gd name="T39" fmla="*/ 310196129 h 4733"/>
                            <a:gd name="T40" fmla="*/ 181338385 w 7150"/>
                            <a:gd name="T41" fmla="*/ 303683860 h 4733"/>
                            <a:gd name="T42" fmla="*/ 165303528 w 7150"/>
                            <a:gd name="T43" fmla="*/ 288433631 h 4733"/>
                            <a:gd name="T44" fmla="*/ 149436433 w 7150"/>
                            <a:gd name="T45" fmla="*/ 271452405 h 4733"/>
                            <a:gd name="T46" fmla="*/ 136759447 w 7150"/>
                            <a:gd name="T47" fmla="*/ 244744120 h 4733"/>
                            <a:gd name="T48" fmla="*/ 114427821 w 7150"/>
                            <a:gd name="T49" fmla="*/ 229081886 h 4733"/>
                            <a:gd name="T50" fmla="*/ 96126277 w 7150"/>
                            <a:gd name="T51" fmla="*/ 208391177 h 4733"/>
                            <a:gd name="T52" fmla="*/ 74466282 w 7150"/>
                            <a:gd name="T53" fmla="*/ 185144885 h 4733"/>
                            <a:gd name="T54" fmla="*/ 55744896 w 7150"/>
                            <a:gd name="T55" fmla="*/ 194542341 h 4733"/>
                            <a:gd name="T56" fmla="*/ 29551529 w 7150"/>
                            <a:gd name="T57" fmla="*/ 164701379 h 4733"/>
                            <a:gd name="T58" fmla="*/ 10494036 w 7150"/>
                            <a:gd name="T59" fmla="*/ 144917368 h 4733"/>
                            <a:gd name="T60" fmla="*/ 1930870 w 7150"/>
                            <a:gd name="T61" fmla="*/ 120187570 h 4733"/>
                            <a:gd name="T62" fmla="*/ 2266686 w 7150"/>
                            <a:gd name="T63" fmla="*/ 93066993 h 4733"/>
                            <a:gd name="T64" fmla="*/ 18805413 w 7150"/>
                            <a:gd name="T65" fmla="*/ 94303583 h 4733"/>
                            <a:gd name="T66" fmla="*/ 30139134 w 7150"/>
                            <a:gd name="T67" fmla="*/ 66193905 h 4733"/>
                            <a:gd name="T68" fmla="*/ 36687404 w 7150"/>
                            <a:gd name="T69" fmla="*/ 30665260 h 4733"/>
                            <a:gd name="T70" fmla="*/ 66070879 w 7150"/>
                            <a:gd name="T71" fmla="*/ 28356881 h 4733"/>
                            <a:gd name="T72" fmla="*/ 88570269 w 7150"/>
                            <a:gd name="T73" fmla="*/ 1978487 h 4733"/>
                            <a:gd name="T74" fmla="*/ 109978474 w 7150"/>
                            <a:gd name="T75" fmla="*/ 7831261 h 4733"/>
                            <a:gd name="T76" fmla="*/ 144147402 w 7150"/>
                            <a:gd name="T77" fmla="*/ 12200240 h 4733"/>
                            <a:gd name="T78" fmla="*/ 164128026 w 7150"/>
                            <a:gd name="T79" fmla="*/ 19206916 h 4733"/>
                            <a:gd name="T80" fmla="*/ 192923896 w 7150"/>
                            <a:gd name="T81" fmla="*/ 29923363 h 4733"/>
                            <a:gd name="T82" fmla="*/ 233976909 w 7150"/>
                            <a:gd name="T83" fmla="*/ 29016377 h 4733"/>
                            <a:gd name="T84" fmla="*/ 264116044 w 7150"/>
                            <a:gd name="T85" fmla="*/ 19124515 h 4733"/>
                            <a:gd name="T86" fmla="*/ 290813280 w 7150"/>
                            <a:gd name="T87" fmla="*/ 18465019 h 4733"/>
                            <a:gd name="T88" fmla="*/ 324814155 w 7150"/>
                            <a:gd name="T89" fmla="*/ 21927300 h 4733"/>
                            <a:gd name="T90" fmla="*/ 346306096 w 7150"/>
                            <a:gd name="T91" fmla="*/ 34044852 h 4733"/>
                            <a:gd name="T92" fmla="*/ 357723844 w 7150"/>
                            <a:gd name="T93" fmla="*/ 52262668 h 4733"/>
                            <a:gd name="T94" fmla="*/ 346054307 w 7150"/>
                            <a:gd name="T95" fmla="*/ 70645286 h 4733"/>
                            <a:gd name="T96" fmla="*/ 351930944 w 7150"/>
                            <a:gd name="T97" fmla="*/ 89852202 h 4733"/>
                            <a:gd name="T98" fmla="*/ 345130885 w 7150"/>
                            <a:gd name="T99" fmla="*/ 112686201 h 4733"/>
                            <a:gd name="T100" fmla="*/ 348908599 w 7150"/>
                            <a:gd name="T101" fmla="*/ 134201209 h 4733"/>
                            <a:gd name="T102" fmla="*/ 368385644 w 7150"/>
                            <a:gd name="T103" fmla="*/ 154809517 h 4733"/>
                            <a:gd name="T104" fmla="*/ 385848082 w 7150"/>
                            <a:gd name="T105" fmla="*/ 155139121 h 4733"/>
                            <a:gd name="T106" fmla="*/ 408851051 w 7150"/>
                            <a:gd name="T107" fmla="*/ 176406926 h 4733"/>
                            <a:gd name="T108" fmla="*/ 438066764 w 7150"/>
                            <a:gd name="T109" fmla="*/ 186711080 h 4733"/>
                            <a:gd name="T110" fmla="*/ 462329261 w 7150"/>
                            <a:gd name="T111" fmla="*/ 195778644 h 4733"/>
                            <a:gd name="T112" fmla="*/ 485248204 w 7150"/>
                            <a:gd name="T113" fmla="*/ 199570816 h 4733"/>
                            <a:gd name="T114" fmla="*/ 496917741 w 7150"/>
                            <a:gd name="T115" fmla="*/ 211523566 h 4733"/>
                            <a:gd name="T116" fmla="*/ 507831620 w 7150"/>
                            <a:gd name="T117" fmla="*/ 229411491 h 4733"/>
                            <a:gd name="T118" fmla="*/ 519921000 w 7150"/>
                            <a:gd name="T119" fmla="*/ 234769570 h 4733"/>
                            <a:gd name="T120" fmla="*/ 526889112 w 7150"/>
                            <a:gd name="T121" fmla="*/ 227762895 h 4733"/>
                            <a:gd name="T122" fmla="*/ 543847392 w 7150"/>
                            <a:gd name="T123" fmla="*/ 224053411 h 4733"/>
                            <a:gd name="T124" fmla="*/ 558875090 w 7150"/>
                            <a:gd name="T125" fmla="*/ 213831658 h 47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稻壳儿小白白(http://dwz.cn/Wu2UP)"/>
                        <p:cNvSpPr>
                          <a:spLocks/>
                        </p:cNvSpPr>
                        <p:nvPr/>
                      </p:nvSpPr>
                      <p:spPr bwMode="auto">
                        <a:xfrm>
                          <a:off x="6423025" y="5546725"/>
                          <a:ext cx="290513" cy="233363"/>
                        </a:xfrm>
                        <a:custGeom>
                          <a:avLst/>
                          <a:gdLst>
                            <a:gd name="T0" fmla="*/ 822499 w 1013"/>
                            <a:gd name="T1" fmla="*/ 39794736 h 846"/>
                            <a:gd name="T2" fmla="*/ 0 w 1013"/>
                            <a:gd name="T3" fmla="*/ 34088100 h 846"/>
                            <a:gd name="T4" fmla="*/ 1480383 w 1013"/>
                            <a:gd name="T5" fmla="*/ 30435666 h 846"/>
                            <a:gd name="T6" fmla="*/ 657884 w 1013"/>
                            <a:gd name="T7" fmla="*/ 26022457 h 846"/>
                            <a:gd name="T8" fmla="*/ 5428263 w 1013"/>
                            <a:gd name="T9" fmla="*/ 24196378 h 846"/>
                            <a:gd name="T10" fmla="*/ 16120173 w 1013"/>
                            <a:gd name="T11" fmla="*/ 17272172 h 846"/>
                            <a:gd name="T12" fmla="*/ 23357761 w 1013"/>
                            <a:gd name="T13" fmla="*/ 12935096 h 846"/>
                            <a:gd name="T14" fmla="*/ 21383822 w 1013"/>
                            <a:gd name="T15" fmla="*/ 12706974 h 846"/>
                            <a:gd name="T16" fmla="*/ 18834305 w 1013"/>
                            <a:gd name="T17" fmla="*/ 12554709 h 846"/>
                            <a:gd name="T18" fmla="*/ 21383822 w 1013"/>
                            <a:gd name="T19" fmla="*/ 9130672 h 846"/>
                            <a:gd name="T20" fmla="*/ 27387661 w 1013"/>
                            <a:gd name="T21" fmla="*/ 8674152 h 846"/>
                            <a:gd name="T22" fmla="*/ 31500155 w 1013"/>
                            <a:gd name="T23" fmla="*/ 10043712 h 846"/>
                            <a:gd name="T24" fmla="*/ 31500155 w 1013"/>
                            <a:gd name="T25" fmla="*/ 7913378 h 846"/>
                            <a:gd name="T26" fmla="*/ 34378614 w 1013"/>
                            <a:gd name="T27" fmla="*/ 4869729 h 846"/>
                            <a:gd name="T28" fmla="*/ 40711396 w 1013"/>
                            <a:gd name="T29" fmla="*/ 6695808 h 846"/>
                            <a:gd name="T30" fmla="*/ 44001392 w 1013"/>
                            <a:gd name="T31" fmla="*/ 5706636 h 846"/>
                            <a:gd name="T32" fmla="*/ 46139659 w 1013"/>
                            <a:gd name="T33" fmla="*/ 7761113 h 846"/>
                            <a:gd name="T34" fmla="*/ 48689463 w 1013"/>
                            <a:gd name="T35" fmla="*/ 5858901 h 846"/>
                            <a:gd name="T36" fmla="*/ 52308113 w 1013"/>
                            <a:gd name="T37" fmla="*/ 5858901 h 846"/>
                            <a:gd name="T38" fmla="*/ 53788496 w 1013"/>
                            <a:gd name="T39" fmla="*/ 3500169 h 846"/>
                            <a:gd name="T40" fmla="*/ 58476567 w 1013"/>
                            <a:gd name="T41" fmla="*/ 2815252 h 846"/>
                            <a:gd name="T42" fmla="*/ 62917717 w 1013"/>
                            <a:gd name="T43" fmla="*/ 3271771 h 846"/>
                            <a:gd name="T44" fmla="*/ 67030211 w 1013"/>
                            <a:gd name="T45" fmla="*/ 5250116 h 846"/>
                            <a:gd name="T46" fmla="*/ 68017037 w 1013"/>
                            <a:gd name="T47" fmla="*/ 913040 h 846"/>
                            <a:gd name="T48" fmla="*/ 71389053 w 1013"/>
                            <a:gd name="T49" fmla="*/ 1065305 h 846"/>
                            <a:gd name="T50" fmla="*/ 77475200 w 1013"/>
                            <a:gd name="T51" fmla="*/ 4565474 h 846"/>
                            <a:gd name="T52" fmla="*/ 82985770 w 1013"/>
                            <a:gd name="T53" fmla="*/ 14076533 h 846"/>
                            <a:gd name="T54" fmla="*/ 80353946 w 1013"/>
                            <a:gd name="T55" fmla="*/ 18489742 h 846"/>
                            <a:gd name="T56" fmla="*/ 77804142 w 1013"/>
                            <a:gd name="T57" fmla="*/ 17804825 h 846"/>
                            <a:gd name="T58" fmla="*/ 75007990 w 1013"/>
                            <a:gd name="T59" fmla="*/ 16967918 h 846"/>
                            <a:gd name="T60" fmla="*/ 76323759 w 1013"/>
                            <a:gd name="T61" fmla="*/ 19174384 h 846"/>
                            <a:gd name="T62" fmla="*/ 75090297 w 1013"/>
                            <a:gd name="T63" fmla="*/ 21989911 h 846"/>
                            <a:gd name="T64" fmla="*/ 67359153 w 1013"/>
                            <a:gd name="T65" fmla="*/ 33555448 h 846"/>
                            <a:gd name="T66" fmla="*/ 63822523 w 1013"/>
                            <a:gd name="T67" fmla="*/ 40555510 h 846"/>
                            <a:gd name="T68" fmla="*/ 63740216 w 1013"/>
                            <a:gd name="T69" fmla="*/ 42762253 h 846"/>
                            <a:gd name="T70" fmla="*/ 66290019 w 1013"/>
                            <a:gd name="T71" fmla="*/ 41468550 h 846"/>
                            <a:gd name="T72" fmla="*/ 66618961 w 1013"/>
                            <a:gd name="T73" fmla="*/ 44284077 h 846"/>
                            <a:gd name="T74" fmla="*/ 60203585 w 1013"/>
                            <a:gd name="T75" fmla="*/ 47783971 h 846"/>
                            <a:gd name="T76" fmla="*/ 53541861 w 1013"/>
                            <a:gd name="T77" fmla="*/ 50523365 h 846"/>
                            <a:gd name="T78" fmla="*/ 51403307 w 1013"/>
                            <a:gd name="T79" fmla="*/ 55545083 h 846"/>
                            <a:gd name="T80" fmla="*/ 47620042 w 1013"/>
                            <a:gd name="T81" fmla="*/ 57066908 h 846"/>
                            <a:gd name="T82" fmla="*/ 47291100 w 1013"/>
                            <a:gd name="T83" fmla="*/ 55621216 h 846"/>
                            <a:gd name="T84" fmla="*/ 47208793 w 1013"/>
                            <a:gd name="T85" fmla="*/ 53719004 h 846"/>
                            <a:gd name="T86" fmla="*/ 43754757 w 1013"/>
                            <a:gd name="T87" fmla="*/ 56686521 h 846"/>
                            <a:gd name="T88" fmla="*/ 40300434 w 1013"/>
                            <a:gd name="T89" fmla="*/ 56610388 h 846"/>
                            <a:gd name="T90" fmla="*/ 37915245 w 1013"/>
                            <a:gd name="T91" fmla="*/ 59121385 h 846"/>
                            <a:gd name="T92" fmla="*/ 39148993 w 1013"/>
                            <a:gd name="T93" fmla="*/ 61556249 h 846"/>
                            <a:gd name="T94" fmla="*/ 37586302 w 1013"/>
                            <a:gd name="T95" fmla="*/ 62773544 h 846"/>
                            <a:gd name="T96" fmla="*/ 34296307 w 1013"/>
                            <a:gd name="T97" fmla="*/ 61936637 h 846"/>
                            <a:gd name="T98" fmla="*/ 33391788 w 1013"/>
                            <a:gd name="T99" fmla="*/ 64371501 h 846"/>
                            <a:gd name="T100" fmla="*/ 30184100 w 1013"/>
                            <a:gd name="T101" fmla="*/ 62849676 h 846"/>
                            <a:gd name="T102" fmla="*/ 28703717 w 1013"/>
                            <a:gd name="T103" fmla="*/ 61480117 h 846"/>
                            <a:gd name="T104" fmla="*/ 24015646 w 1013"/>
                            <a:gd name="T105" fmla="*/ 59577905 h 846"/>
                            <a:gd name="T106" fmla="*/ 17518249 w 1013"/>
                            <a:gd name="T107" fmla="*/ 58284478 h 846"/>
                            <a:gd name="T108" fmla="*/ 12583543 w 1013"/>
                            <a:gd name="T109" fmla="*/ 57523428 h 846"/>
                            <a:gd name="T110" fmla="*/ 9458163 w 1013"/>
                            <a:gd name="T111" fmla="*/ 55545083 h 846"/>
                            <a:gd name="T112" fmla="*/ 6990953 w 1013"/>
                            <a:gd name="T113" fmla="*/ 53719004 h 846"/>
                            <a:gd name="T114" fmla="*/ 5181341 w 1013"/>
                            <a:gd name="T115" fmla="*/ 53186352 h 846"/>
                            <a:gd name="T116" fmla="*/ 2056247 w 1013"/>
                            <a:gd name="T117" fmla="*/ 52425577 h 846"/>
                            <a:gd name="T118" fmla="*/ 2878459 w 1013"/>
                            <a:gd name="T119" fmla="*/ 47403583 h 8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sp>
                  <p:nvSpPr>
                    <p:cNvPr id="15" name="矩形 14"/>
                    <p:cNvSpPr/>
                    <p:nvPr/>
                  </p:nvSpPr>
                  <p:spPr bwMode="auto">
                    <a:xfrm>
                      <a:off x="9356436" y="1209964"/>
                      <a:ext cx="323273" cy="148936"/>
                    </a:xfrm>
                    <a:prstGeom prst="rect">
                      <a:avLst/>
                    </a:prstGeom>
                    <a:grp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400" b="0" i="0" u="none" strike="noStrike" cap="none" normalizeH="0" baseline="0">
                        <a:ln>
                          <a:noFill/>
                        </a:ln>
                        <a:solidFill>
                          <a:schemeClr val="tx1">
                            <a:lumMod val="50000"/>
                            <a:lumOff val="50000"/>
                          </a:schemeClr>
                        </a:solidFill>
                        <a:effectLst/>
                        <a:latin typeface="微软雅黑" panose="020B0503020204020204" pitchFamily="34" charset="-122"/>
                        <a:ea typeface="微软雅黑" panose="020B0503020204020204" pitchFamily="34" charset="-122"/>
                      </a:endParaRPr>
                    </a:p>
                  </p:txBody>
                </p:sp>
              </p:grpSp>
            </p:grpSp>
          </p:grpSp>
          <p:grpSp>
            <p:nvGrpSpPr>
              <p:cNvPr id="24" name="组合 23"/>
              <p:cNvGrpSpPr/>
              <p:nvPr/>
            </p:nvGrpSpPr>
            <p:grpSpPr>
              <a:xfrm>
                <a:off x="3167063" y="1563183"/>
                <a:ext cx="6512646" cy="3961317"/>
                <a:chOff x="3167063" y="1563183"/>
                <a:chExt cx="6512646" cy="3961317"/>
              </a:xfrm>
              <a:solidFill>
                <a:srgbClr val="085DAD"/>
              </a:solidFill>
            </p:grpSpPr>
            <p:sp>
              <p:nvSpPr>
                <p:cNvPr id="25" name="稻壳儿小白白(http://dwz.cn/Wu2UP)"/>
                <p:cNvSpPr>
                  <a:spLocks noEditPoints="1"/>
                </p:cNvSpPr>
                <p:nvPr/>
              </p:nvSpPr>
              <p:spPr bwMode="auto">
                <a:xfrm>
                  <a:off x="6554788" y="4865688"/>
                  <a:ext cx="862012" cy="658812"/>
                </a:xfrm>
                <a:custGeom>
                  <a:avLst/>
                  <a:gdLst>
                    <a:gd name="T0" fmla="*/ 164488767 w 2993"/>
                    <a:gd name="T1" fmla="*/ 103977933 h 2287"/>
                    <a:gd name="T2" fmla="*/ 172534596 w 2993"/>
                    <a:gd name="T3" fmla="*/ 94019991 h 2287"/>
                    <a:gd name="T4" fmla="*/ 176433379 w 2993"/>
                    <a:gd name="T5" fmla="*/ 100326668 h 2287"/>
                    <a:gd name="T6" fmla="*/ 195428748 w 2993"/>
                    <a:gd name="T7" fmla="*/ 98003398 h 2287"/>
                    <a:gd name="T8" fmla="*/ 205714426 w 2993"/>
                    <a:gd name="T9" fmla="*/ 95596876 h 2287"/>
                    <a:gd name="T10" fmla="*/ 227115537 w 2993"/>
                    <a:gd name="T11" fmla="*/ 84726046 h 2287"/>
                    <a:gd name="T12" fmla="*/ 236737642 w 2993"/>
                    <a:gd name="T13" fmla="*/ 73938180 h 2287"/>
                    <a:gd name="T14" fmla="*/ 235908175 w 2993"/>
                    <a:gd name="T15" fmla="*/ 70369879 h 2287"/>
                    <a:gd name="T16" fmla="*/ 244369026 w 2993"/>
                    <a:gd name="T17" fmla="*/ 58005415 h 2287"/>
                    <a:gd name="T18" fmla="*/ 238230682 w 2993"/>
                    <a:gd name="T19" fmla="*/ 37674425 h 2287"/>
                    <a:gd name="T20" fmla="*/ 230018672 w 2993"/>
                    <a:gd name="T21" fmla="*/ 24645964 h 2287"/>
                    <a:gd name="T22" fmla="*/ 215917157 w 2993"/>
                    <a:gd name="T23" fmla="*/ 20413954 h 2287"/>
                    <a:gd name="T24" fmla="*/ 200488784 w 2993"/>
                    <a:gd name="T25" fmla="*/ 18837068 h 2287"/>
                    <a:gd name="T26" fmla="*/ 194267494 w 2993"/>
                    <a:gd name="T27" fmla="*/ 27799447 h 2287"/>
                    <a:gd name="T28" fmla="*/ 173032564 w 2993"/>
                    <a:gd name="T29" fmla="*/ 27965374 h 2287"/>
                    <a:gd name="T30" fmla="*/ 157935690 w 2993"/>
                    <a:gd name="T31" fmla="*/ 34437979 h 2287"/>
                    <a:gd name="T32" fmla="*/ 153373334 w 2993"/>
                    <a:gd name="T33" fmla="*/ 25641816 h 2287"/>
                    <a:gd name="T34" fmla="*/ 165235287 w 2993"/>
                    <a:gd name="T35" fmla="*/ 7468456 h 2287"/>
                    <a:gd name="T36" fmla="*/ 146405812 w 2993"/>
                    <a:gd name="T37" fmla="*/ 5477041 h 2287"/>
                    <a:gd name="T38" fmla="*/ 133548498 w 2993"/>
                    <a:gd name="T39" fmla="*/ 5393789 h 2287"/>
                    <a:gd name="T40" fmla="*/ 117373317 w 2993"/>
                    <a:gd name="T41" fmla="*/ 0 h 2287"/>
                    <a:gd name="T42" fmla="*/ 109078359 w 2993"/>
                    <a:gd name="T43" fmla="*/ 10040906 h 2287"/>
                    <a:gd name="T44" fmla="*/ 103935664 w 2993"/>
                    <a:gd name="T45" fmla="*/ 22737512 h 2287"/>
                    <a:gd name="T46" fmla="*/ 82866340 w 2993"/>
                    <a:gd name="T47" fmla="*/ 13194388 h 2287"/>
                    <a:gd name="T48" fmla="*/ 74737276 w 2993"/>
                    <a:gd name="T49" fmla="*/ 34603906 h 2287"/>
                    <a:gd name="T50" fmla="*/ 75401137 w 2993"/>
                    <a:gd name="T51" fmla="*/ 54520078 h 2287"/>
                    <a:gd name="T52" fmla="*/ 65778745 w 2993"/>
                    <a:gd name="T53" fmla="*/ 67133433 h 2287"/>
                    <a:gd name="T54" fmla="*/ 59391849 w 2993"/>
                    <a:gd name="T55" fmla="*/ 90119835 h 2287"/>
                    <a:gd name="T56" fmla="*/ 41972467 w 2993"/>
                    <a:gd name="T57" fmla="*/ 106052600 h 2287"/>
                    <a:gd name="T58" fmla="*/ 37576005 w 2993"/>
                    <a:gd name="T59" fmla="*/ 117172321 h 2287"/>
                    <a:gd name="T60" fmla="*/ 23640672 w 2993"/>
                    <a:gd name="T61" fmla="*/ 120574695 h 2287"/>
                    <a:gd name="T62" fmla="*/ 17585275 w 2993"/>
                    <a:gd name="T63" fmla="*/ 130615600 h 2287"/>
                    <a:gd name="T64" fmla="*/ 3317868 w 2993"/>
                    <a:gd name="T65" fmla="*/ 140905685 h 2287"/>
                    <a:gd name="T66" fmla="*/ 7133704 w 2993"/>
                    <a:gd name="T67" fmla="*/ 149950739 h 2287"/>
                    <a:gd name="T68" fmla="*/ 2239561 w 2993"/>
                    <a:gd name="T69" fmla="*/ 172688251 h 2287"/>
                    <a:gd name="T70" fmla="*/ 19410102 w 2993"/>
                    <a:gd name="T71" fmla="*/ 188786943 h 2287"/>
                    <a:gd name="T72" fmla="*/ 23640672 w 2993"/>
                    <a:gd name="T73" fmla="*/ 175343664 h 2287"/>
                    <a:gd name="T74" fmla="*/ 24636032 w 2993"/>
                    <a:gd name="T75" fmla="*/ 172356396 h 2287"/>
                    <a:gd name="T76" fmla="*/ 22064397 w 2993"/>
                    <a:gd name="T77" fmla="*/ 160157860 h 2287"/>
                    <a:gd name="T78" fmla="*/ 30359354 w 2993"/>
                    <a:gd name="T79" fmla="*/ 161651493 h 2287"/>
                    <a:gd name="T80" fmla="*/ 26958540 w 2993"/>
                    <a:gd name="T81" fmla="*/ 148705996 h 2287"/>
                    <a:gd name="T82" fmla="*/ 30774088 w 2993"/>
                    <a:gd name="T83" fmla="*/ 153270149 h 2287"/>
                    <a:gd name="T84" fmla="*/ 33428670 w 2993"/>
                    <a:gd name="T85" fmla="*/ 154348964 h 2287"/>
                    <a:gd name="T86" fmla="*/ 54331813 w 2993"/>
                    <a:gd name="T87" fmla="*/ 144888804 h 2287"/>
                    <a:gd name="T88" fmla="*/ 61548463 w 2993"/>
                    <a:gd name="T89" fmla="*/ 143809989 h 2287"/>
                    <a:gd name="T90" fmla="*/ 72082981 w 2993"/>
                    <a:gd name="T91" fmla="*/ 137752202 h 2287"/>
                    <a:gd name="T92" fmla="*/ 74488436 w 2993"/>
                    <a:gd name="T93" fmla="*/ 137586275 h 2287"/>
                    <a:gd name="T94" fmla="*/ 77972485 w 2993"/>
                    <a:gd name="T95" fmla="*/ 138499163 h 2287"/>
                    <a:gd name="T96" fmla="*/ 80046152 w 2993"/>
                    <a:gd name="T97" fmla="*/ 133022122 h 2287"/>
                    <a:gd name="T98" fmla="*/ 91493084 w 2993"/>
                    <a:gd name="T99" fmla="*/ 128873076 h 2287"/>
                    <a:gd name="T100" fmla="*/ 93815879 w 2993"/>
                    <a:gd name="T101" fmla="*/ 130615600 h 2287"/>
                    <a:gd name="T102" fmla="*/ 109658986 w 2993"/>
                    <a:gd name="T103" fmla="*/ 130698564 h 2287"/>
                    <a:gd name="T104" fmla="*/ 114055449 w 2993"/>
                    <a:gd name="T105" fmla="*/ 108459122 h 2287"/>
                    <a:gd name="T106" fmla="*/ 125336487 w 2993"/>
                    <a:gd name="T107" fmla="*/ 118168173 h 2287"/>
                    <a:gd name="T108" fmla="*/ 128654643 w 2993"/>
                    <a:gd name="T109" fmla="*/ 118915134 h 2287"/>
                    <a:gd name="T110" fmla="*/ 131972511 w 2993"/>
                    <a:gd name="T111" fmla="*/ 105388891 h 2287"/>
                    <a:gd name="T112" fmla="*/ 131640724 w 2993"/>
                    <a:gd name="T113" fmla="*/ 96426513 h 2287"/>
                    <a:gd name="T114" fmla="*/ 132221351 w 2993"/>
                    <a:gd name="T115" fmla="*/ 90700869 h 2287"/>
                    <a:gd name="T116" fmla="*/ 142921762 w 2993"/>
                    <a:gd name="T117" fmla="*/ 106550670 h 2287"/>
                    <a:gd name="T118" fmla="*/ 30691141 w 2993"/>
                    <a:gd name="T119" fmla="*/ 165800540 h 2287"/>
                    <a:gd name="T120" fmla="*/ 152129133 w 2993"/>
                    <a:gd name="T121" fmla="*/ 124474850 h 2287"/>
                    <a:gd name="T122" fmla="*/ 157355063 w 2993"/>
                    <a:gd name="T123" fmla="*/ 122068329 h 2287"/>
                    <a:gd name="T124" fmla="*/ 244534919 w 2993"/>
                    <a:gd name="T125" fmla="*/ 66469723 h 2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3167063" y="1563183"/>
                  <a:ext cx="6512646" cy="3516817"/>
                  <a:chOff x="3167063" y="1563183"/>
                  <a:chExt cx="6512646" cy="3516817"/>
                </a:xfrm>
                <a:grpFill/>
              </p:grpSpPr>
              <p:grpSp>
                <p:nvGrpSpPr>
                  <p:cNvPr id="28" name="组合 27"/>
                  <p:cNvGrpSpPr/>
                  <p:nvPr/>
                </p:nvGrpSpPr>
                <p:grpSpPr>
                  <a:xfrm>
                    <a:off x="3167063" y="1701800"/>
                    <a:ext cx="4654550" cy="3378200"/>
                    <a:chOff x="3167063" y="1701800"/>
                    <a:chExt cx="4654550" cy="3378200"/>
                  </a:xfrm>
                  <a:grpFill/>
                </p:grpSpPr>
                <p:sp>
                  <p:nvSpPr>
                    <p:cNvPr id="30" name="稻壳儿小白白(http://dwz.cn/Wu2UP)"/>
                    <p:cNvSpPr>
                      <a:spLocks/>
                    </p:cNvSpPr>
                    <p:nvPr/>
                  </p:nvSpPr>
                  <p:spPr bwMode="auto">
                    <a:xfrm>
                      <a:off x="7069138" y="3249613"/>
                      <a:ext cx="752475" cy="481012"/>
                    </a:xfrm>
                    <a:custGeom>
                      <a:avLst/>
                      <a:gdLst>
                        <a:gd name="T0" fmla="*/ 69284583 w 2606"/>
                        <a:gd name="T1" fmla="*/ 12677876 h 1671"/>
                        <a:gd name="T2" fmla="*/ 51192266 w 2606"/>
                        <a:gd name="T3" fmla="*/ 16323895 h 1671"/>
                        <a:gd name="T4" fmla="*/ 36018027 w 2606"/>
                        <a:gd name="T5" fmla="*/ 28339120 h 1671"/>
                        <a:gd name="T6" fmla="*/ 30598533 w 2606"/>
                        <a:gd name="T7" fmla="*/ 34056571 h 1671"/>
                        <a:gd name="T8" fmla="*/ 21010396 w 2606"/>
                        <a:gd name="T9" fmla="*/ 55103652 h 1671"/>
                        <a:gd name="T10" fmla="*/ 12756270 w 2606"/>
                        <a:gd name="T11" fmla="*/ 73167654 h 1671"/>
                        <a:gd name="T12" fmla="*/ 13089773 w 2606"/>
                        <a:gd name="T13" fmla="*/ 89077320 h 1671"/>
                        <a:gd name="T14" fmla="*/ 19759832 w 2606"/>
                        <a:gd name="T15" fmla="*/ 88663091 h 1671"/>
                        <a:gd name="T16" fmla="*/ 33350004 w 2606"/>
                        <a:gd name="T17" fmla="*/ 84851265 h 1671"/>
                        <a:gd name="T18" fmla="*/ 23845315 w 2606"/>
                        <a:gd name="T19" fmla="*/ 92557532 h 1671"/>
                        <a:gd name="T20" fmla="*/ 13673620 w 2606"/>
                        <a:gd name="T21" fmla="*/ 103661109 h 1671"/>
                        <a:gd name="T22" fmla="*/ 2251073 w 2606"/>
                        <a:gd name="T23" fmla="*/ 115427623 h 1671"/>
                        <a:gd name="T24" fmla="*/ 6086501 w 2606"/>
                        <a:gd name="T25" fmla="*/ 123548119 h 1671"/>
                        <a:gd name="T26" fmla="*/ 17758814 w 2606"/>
                        <a:gd name="T27" fmla="*/ 131420193 h 1671"/>
                        <a:gd name="T28" fmla="*/ 35601076 w 2606"/>
                        <a:gd name="T29" fmla="*/ 135314634 h 1671"/>
                        <a:gd name="T30" fmla="*/ 45856219 w 2606"/>
                        <a:gd name="T31" fmla="*/ 129597183 h 1671"/>
                        <a:gd name="T32" fmla="*/ 54860798 w 2606"/>
                        <a:gd name="T33" fmla="*/ 118162282 h 1671"/>
                        <a:gd name="T34" fmla="*/ 58445882 w 2606"/>
                        <a:gd name="T35" fmla="*/ 119073643 h 1671"/>
                        <a:gd name="T36" fmla="*/ 67617069 w 2606"/>
                        <a:gd name="T37" fmla="*/ 132746070 h 1671"/>
                        <a:gd name="T38" fmla="*/ 83708368 w 2606"/>
                        <a:gd name="T39" fmla="*/ 137303450 h 1671"/>
                        <a:gd name="T40" fmla="*/ 88627464 w 2606"/>
                        <a:gd name="T41" fmla="*/ 130840158 h 1671"/>
                        <a:gd name="T42" fmla="*/ 98966055 w 2606"/>
                        <a:gd name="T43" fmla="*/ 136889222 h 1671"/>
                        <a:gd name="T44" fmla="*/ 106303119 w 2606"/>
                        <a:gd name="T45" fmla="*/ 132746070 h 1671"/>
                        <a:gd name="T46" fmla="*/ 114890747 w 2606"/>
                        <a:gd name="T47" fmla="*/ 124211058 h 1671"/>
                        <a:gd name="T48" fmla="*/ 124145093 w 2606"/>
                        <a:gd name="T49" fmla="*/ 111284472 h 1671"/>
                        <a:gd name="T50" fmla="*/ 135317585 w 2606"/>
                        <a:gd name="T51" fmla="*/ 100097993 h 1671"/>
                        <a:gd name="T52" fmla="*/ 139652834 w 2606"/>
                        <a:gd name="T53" fmla="*/ 89906065 h 1671"/>
                        <a:gd name="T54" fmla="*/ 145155777 w 2606"/>
                        <a:gd name="T55" fmla="*/ 85017072 h 1671"/>
                        <a:gd name="T56" fmla="*/ 147906960 w 2606"/>
                        <a:gd name="T57" fmla="*/ 79879656 h 1671"/>
                        <a:gd name="T58" fmla="*/ 152075890 w 2606"/>
                        <a:gd name="T59" fmla="*/ 75653602 h 1671"/>
                        <a:gd name="T60" fmla="*/ 147906960 w 2606"/>
                        <a:gd name="T61" fmla="*/ 68196045 h 1671"/>
                        <a:gd name="T62" fmla="*/ 153993460 w 2606"/>
                        <a:gd name="T63" fmla="*/ 66290132 h 1671"/>
                        <a:gd name="T64" fmla="*/ 157245041 w 2606"/>
                        <a:gd name="T65" fmla="*/ 72836328 h 1671"/>
                        <a:gd name="T66" fmla="*/ 165249112 w 2606"/>
                        <a:gd name="T67" fmla="*/ 66290132 h 1671"/>
                        <a:gd name="T68" fmla="*/ 167250129 w 2606"/>
                        <a:gd name="T69" fmla="*/ 55932398 h 1671"/>
                        <a:gd name="T70" fmla="*/ 170084760 w 2606"/>
                        <a:gd name="T71" fmla="*/ 56429530 h 1671"/>
                        <a:gd name="T72" fmla="*/ 165916118 w 2606"/>
                        <a:gd name="T73" fmla="*/ 53114836 h 1671"/>
                        <a:gd name="T74" fmla="*/ 171668826 w 2606"/>
                        <a:gd name="T75" fmla="*/ 52037669 h 1671"/>
                        <a:gd name="T76" fmla="*/ 183758380 w 2606"/>
                        <a:gd name="T77" fmla="*/ 41016996 h 1671"/>
                        <a:gd name="T78" fmla="*/ 186843065 w 2606"/>
                        <a:gd name="T79" fmla="*/ 44000076 h 1671"/>
                        <a:gd name="T80" fmla="*/ 197848662 w 2606"/>
                        <a:gd name="T81" fmla="*/ 32896500 h 1671"/>
                        <a:gd name="T82" fmla="*/ 203434764 w 2606"/>
                        <a:gd name="T83" fmla="*/ 31570622 h 1671"/>
                        <a:gd name="T84" fmla="*/ 211438834 w 2606"/>
                        <a:gd name="T85" fmla="*/ 37951012 h 1671"/>
                        <a:gd name="T86" fmla="*/ 211855496 w 2606"/>
                        <a:gd name="T87" fmla="*/ 31156394 h 1671"/>
                        <a:gd name="T88" fmla="*/ 215023918 w 2606"/>
                        <a:gd name="T89" fmla="*/ 24361487 h 1671"/>
                        <a:gd name="T90" fmla="*/ 216107875 w 2606"/>
                        <a:gd name="T91" fmla="*/ 15495437 h 1671"/>
                        <a:gd name="T92" fmla="*/ 202434255 w 2606"/>
                        <a:gd name="T93" fmla="*/ 13423718 h 1671"/>
                        <a:gd name="T94" fmla="*/ 195680748 w 2606"/>
                        <a:gd name="T95" fmla="*/ 18229808 h 1671"/>
                        <a:gd name="T96" fmla="*/ 182424368 w 2606"/>
                        <a:gd name="T97" fmla="*/ 17566869 h 1671"/>
                        <a:gd name="T98" fmla="*/ 172586176 w 2606"/>
                        <a:gd name="T99" fmla="*/ 11435190 h 1671"/>
                        <a:gd name="T100" fmla="*/ 164665554 w 2606"/>
                        <a:gd name="T101" fmla="*/ 6712003 h 1671"/>
                        <a:gd name="T102" fmla="*/ 146823292 w 2606"/>
                        <a:gd name="T103" fmla="*/ 13175296 h 1671"/>
                        <a:gd name="T104" fmla="*/ 144572219 w 2606"/>
                        <a:gd name="T105" fmla="*/ 21875827 h 1671"/>
                        <a:gd name="T106" fmla="*/ 138819221 w 2606"/>
                        <a:gd name="T107" fmla="*/ 31156394 h 1671"/>
                        <a:gd name="T108" fmla="*/ 118975942 w 2606"/>
                        <a:gd name="T109" fmla="*/ 36459616 h 1671"/>
                        <a:gd name="T110" fmla="*/ 112055828 w 2606"/>
                        <a:gd name="T111" fmla="*/ 18726940 h 1671"/>
                        <a:gd name="T112" fmla="*/ 114140294 w 2606"/>
                        <a:gd name="T113" fmla="*/ 11766515 h 1671"/>
                        <a:gd name="T114" fmla="*/ 104302102 w 2606"/>
                        <a:gd name="T115" fmla="*/ 331325 h 1671"/>
                        <a:gd name="T116" fmla="*/ 95464130 w 2606"/>
                        <a:gd name="T117" fmla="*/ 3480212 h 1671"/>
                        <a:gd name="T118" fmla="*/ 85292435 w 2606"/>
                        <a:gd name="T119" fmla="*/ 9529277 h 1671"/>
                        <a:gd name="T120" fmla="*/ 80123284 w 2606"/>
                        <a:gd name="T121" fmla="*/ 4226055 h 16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稻壳儿小白白(http://dwz.cn/Wu2UP)"/>
                    <p:cNvSpPr>
                      <a:spLocks/>
                    </p:cNvSpPr>
                    <p:nvPr/>
                  </p:nvSpPr>
                  <p:spPr bwMode="auto">
                    <a:xfrm>
                      <a:off x="6616700" y="2954338"/>
                      <a:ext cx="419100" cy="784225"/>
                    </a:xfrm>
                    <a:custGeom>
                      <a:avLst/>
                      <a:gdLst>
                        <a:gd name="T0" fmla="*/ 360558 w 1396"/>
                        <a:gd name="T1" fmla="*/ 211001493 h 2738"/>
                        <a:gd name="T2" fmla="*/ 9643803 w 1396"/>
                        <a:gd name="T3" fmla="*/ 188194810 h 2738"/>
                        <a:gd name="T4" fmla="*/ 6849703 w 1396"/>
                        <a:gd name="T5" fmla="*/ 173674331 h 2738"/>
                        <a:gd name="T6" fmla="*/ 5858394 w 1396"/>
                        <a:gd name="T7" fmla="*/ 157922808 h 2738"/>
                        <a:gd name="T8" fmla="*/ 5047213 w 1396"/>
                        <a:gd name="T9" fmla="*/ 148160381 h 2738"/>
                        <a:gd name="T10" fmla="*/ 4055903 w 1396"/>
                        <a:gd name="T11" fmla="*/ 140859183 h 2738"/>
                        <a:gd name="T12" fmla="*/ 12257474 w 1396"/>
                        <a:gd name="T13" fmla="*/ 127240649 h 2738"/>
                        <a:gd name="T14" fmla="*/ 14781081 w 1396"/>
                        <a:gd name="T15" fmla="*/ 119939452 h 2738"/>
                        <a:gd name="T16" fmla="*/ 13429213 w 1396"/>
                        <a:gd name="T17" fmla="*/ 111735736 h 2738"/>
                        <a:gd name="T18" fmla="*/ 6940068 w 1396"/>
                        <a:gd name="T19" fmla="*/ 103613938 h 2738"/>
                        <a:gd name="T20" fmla="*/ 8111506 w 1396"/>
                        <a:gd name="T21" fmla="*/ 92538836 h 2738"/>
                        <a:gd name="T22" fmla="*/ 14691016 w 1396"/>
                        <a:gd name="T23" fmla="*/ 86057666 h 2738"/>
                        <a:gd name="T24" fmla="*/ 20008723 w 1396"/>
                        <a:gd name="T25" fmla="*/ 73669890 h 2738"/>
                        <a:gd name="T26" fmla="*/ 22622394 w 1396"/>
                        <a:gd name="T27" fmla="*/ 64974101 h 2738"/>
                        <a:gd name="T28" fmla="*/ 29382032 w 1396"/>
                        <a:gd name="T29" fmla="*/ 55293591 h 2738"/>
                        <a:gd name="T30" fmla="*/ 23794132 w 1396"/>
                        <a:gd name="T31" fmla="*/ 51847927 h 2738"/>
                        <a:gd name="T32" fmla="*/ 32716819 w 1396"/>
                        <a:gd name="T33" fmla="*/ 47910190 h 2738"/>
                        <a:gd name="T34" fmla="*/ 34699739 w 1396"/>
                        <a:gd name="T35" fmla="*/ 42085501 h 2738"/>
                        <a:gd name="T36" fmla="*/ 48759703 w 1396"/>
                        <a:gd name="T37" fmla="*/ 42741695 h 2738"/>
                        <a:gd name="T38" fmla="*/ 56330522 w 1396"/>
                        <a:gd name="T39" fmla="*/ 26416181 h 2738"/>
                        <a:gd name="T40" fmla="*/ 69850100 w 1396"/>
                        <a:gd name="T41" fmla="*/ 21986083 h 2738"/>
                        <a:gd name="T42" fmla="*/ 79042981 w 1396"/>
                        <a:gd name="T43" fmla="*/ 15505199 h 2738"/>
                        <a:gd name="T44" fmla="*/ 98781510 w 1396"/>
                        <a:gd name="T45" fmla="*/ 13454127 h 2738"/>
                        <a:gd name="T46" fmla="*/ 109777181 w 1396"/>
                        <a:gd name="T47" fmla="*/ 4922172 h 2738"/>
                        <a:gd name="T48" fmla="*/ 116266326 w 1396"/>
                        <a:gd name="T49" fmla="*/ 6398967 h 2738"/>
                        <a:gd name="T50" fmla="*/ 122124719 w 1396"/>
                        <a:gd name="T51" fmla="*/ 13454127 h 2738"/>
                        <a:gd name="T52" fmla="*/ 118789932 w 1396"/>
                        <a:gd name="T53" fmla="*/ 17720105 h 2738"/>
                        <a:gd name="T54" fmla="*/ 111399542 w 1396"/>
                        <a:gd name="T55" fmla="*/ 23791118 h 2738"/>
                        <a:gd name="T56" fmla="*/ 107884326 w 1396"/>
                        <a:gd name="T57" fmla="*/ 26006024 h 2738"/>
                        <a:gd name="T58" fmla="*/ 112570981 w 1396"/>
                        <a:gd name="T59" fmla="*/ 30190085 h 2738"/>
                        <a:gd name="T60" fmla="*/ 121854526 w 1396"/>
                        <a:gd name="T61" fmla="*/ 37409366 h 2738"/>
                        <a:gd name="T62" fmla="*/ 125008884 w 1396"/>
                        <a:gd name="T63" fmla="*/ 46269275 h 2738"/>
                        <a:gd name="T64" fmla="*/ 123657016 w 1396"/>
                        <a:gd name="T65" fmla="*/ 56359942 h 2738"/>
                        <a:gd name="T66" fmla="*/ 118429374 w 1396"/>
                        <a:gd name="T67" fmla="*/ 60297966 h 2738"/>
                        <a:gd name="T68" fmla="*/ 110768490 w 1396"/>
                        <a:gd name="T69" fmla="*/ 58657051 h 2738"/>
                        <a:gd name="T70" fmla="*/ 105991771 w 1396"/>
                        <a:gd name="T71" fmla="*/ 68993755 h 2738"/>
                        <a:gd name="T72" fmla="*/ 102386490 w 1396"/>
                        <a:gd name="T73" fmla="*/ 75639045 h 2738"/>
                        <a:gd name="T74" fmla="*/ 98330587 w 1396"/>
                        <a:gd name="T75" fmla="*/ 83514520 h 2738"/>
                        <a:gd name="T76" fmla="*/ 101935868 w 1396"/>
                        <a:gd name="T77" fmla="*/ 92374716 h 2738"/>
                        <a:gd name="T78" fmla="*/ 107163510 w 1396"/>
                        <a:gd name="T79" fmla="*/ 93933428 h 2738"/>
                        <a:gd name="T80" fmla="*/ 111219113 w 1396"/>
                        <a:gd name="T81" fmla="*/ 104680289 h 2738"/>
                        <a:gd name="T82" fmla="*/ 112931539 w 1396"/>
                        <a:gd name="T83" fmla="*/ 109602748 h 2738"/>
                        <a:gd name="T84" fmla="*/ 115184952 w 1396"/>
                        <a:gd name="T85" fmla="*/ 118462657 h 2738"/>
                        <a:gd name="T86" fmla="*/ 106712587 w 1396"/>
                        <a:gd name="T87" fmla="*/ 132491062 h 2738"/>
                        <a:gd name="T88" fmla="*/ 104279345 w 1396"/>
                        <a:gd name="T89" fmla="*/ 140859183 h 2738"/>
                        <a:gd name="T90" fmla="*/ 98871574 w 1396"/>
                        <a:gd name="T91" fmla="*/ 147340067 h 2738"/>
                        <a:gd name="T92" fmla="*/ 103648293 w 1396"/>
                        <a:gd name="T93" fmla="*/ 154887588 h 2738"/>
                        <a:gd name="T94" fmla="*/ 105450784 w 1396"/>
                        <a:gd name="T95" fmla="*/ 168013475 h 2738"/>
                        <a:gd name="T96" fmla="*/ 104279345 w 1396"/>
                        <a:gd name="T97" fmla="*/ 173428008 h 2738"/>
                        <a:gd name="T98" fmla="*/ 103468165 w 1396"/>
                        <a:gd name="T99" fmla="*/ 180401252 h 2738"/>
                        <a:gd name="T100" fmla="*/ 98420952 w 1396"/>
                        <a:gd name="T101" fmla="*/ 190327799 h 2738"/>
                        <a:gd name="T102" fmla="*/ 93643932 w 1396"/>
                        <a:gd name="T103" fmla="*/ 192707111 h 2738"/>
                        <a:gd name="T104" fmla="*/ 86433671 w 1396"/>
                        <a:gd name="T105" fmla="*/ 196070571 h 2738"/>
                        <a:gd name="T106" fmla="*/ 80395148 w 1396"/>
                        <a:gd name="T107" fmla="*/ 199352115 h 2738"/>
                        <a:gd name="T108" fmla="*/ 73545145 w 1396"/>
                        <a:gd name="T109" fmla="*/ 200336549 h 2738"/>
                        <a:gd name="T110" fmla="*/ 59575245 w 1396"/>
                        <a:gd name="T111" fmla="*/ 199352115 h 2738"/>
                        <a:gd name="T112" fmla="*/ 55699771 w 1396"/>
                        <a:gd name="T113" fmla="*/ 205751081 h 2738"/>
                        <a:gd name="T114" fmla="*/ 48759703 w 1396"/>
                        <a:gd name="T115" fmla="*/ 207145673 h 2738"/>
                        <a:gd name="T116" fmla="*/ 40197574 w 1396"/>
                        <a:gd name="T117" fmla="*/ 214939231 h 2738"/>
                        <a:gd name="T118" fmla="*/ 23974261 w 1396"/>
                        <a:gd name="T119" fmla="*/ 219533449 h 2738"/>
                        <a:gd name="T120" fmla="*/ 11806852 w 1396"/>
                        <a:gd name="T121" fmla="*/ 224373704 h 27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稻壳儿小白白(http://dwz.cn/Wu2UP)"/>
                    <p:cNvSpPr>
                      <a:spLocks/>
                    </p:cNvSpPr>
                    <p:nvPr/>
                  </p:nvSpPr>
                  <p:spPr bwMode="auto">
                    <a:xfrm>
                      <a:off x="6453188" y="4302125"/>
                      <a:ext cx="612775" cy="674688"/>
                    </a:xfrm>
                    <a:custGeom>
                      <a:avLst/>
                      <a:gdLst>
                        <a:gd name="T0" fmla="*/ 160442773 w 2092"/>
                        <a:gd name="T1" fmla="*/ 165754102 h 2386"/>
                        <a:gd name="T2" fmla="*/ 148345153 w 2092"/>
                        <a:gd name="T3" fmla="*/ 159677385 h 2386"/>
                        <a:gd name="T4" fmla="*/ 135132412 w 2092"/>
                        <a:gd name="T5" fmla="*/ 168152835 h 2386"/>
                        <a:gd name="T6" fmla="*/ 140623368 w 2092"/>
                        <a:gd name="T7" fmla="*/ 177507981 h 2386"/>
                        <a:gd name="T8" fmla="*/ 133330701 w 2092"/>
                        <a:gd name="T9" fmla="*/ 181106223 h 2386"/>
                        <a:gd name="T10" fmla="*/ 115570185 w 2092"/>
                        <a:gd name="T11" fmla="*/ 172470725 h 2386"/>
                        <a:gd name="T12" fmla="*/ 109821758 w 2092"/>
                        <a:gd name="T13" fmla="*/ 184544417 h 2386"/>
                        <a:gd name="T14" fmla="*/ 91889888 w 2092"/>
                        <a:gd name="T15" fmla="*/ 190781181 h 2386"/>
                        <a:gd name="T16" fmla="*/ 88372290 w 2092"/>
                        <a:gd name="T17" fmla="*/ 179427138 h 2386"/>
                        <a:gd name="T18" fmla="*/ 83996455 w 2092"/>
                        <a:gd name="T19" fmla="*/ 175189271 h 2386"/>
                        <a:gd name="T20" fmla="*/ 73529192 w 2092"/>
                        <a:gd name="T21" fmla="*/ 181745847 h 2386"/>
                        <a:gd name="T22" fmla="*/ 76960966 w 2092"/>
                        <a:gd name="T23" fmla="*/ 168712719 h 2386"/>
                        <a:gd name="T24" fmla="*/ 83996455 w 2092"/>
                        <a:gd name="T25" fmla="*/ 152161090 h 2386"/>
                        <a:gd name="T26" fmla="*/ 82623863 w 2092"/>
                        <a:gd name="T27" fmla="*/ 148243318 h 2386"/>
                        <a:gd name="T28" fmla="*/ 81336801 w 2092"/>
                        <a:gd name="T29" fmla="*/ 138888173 h 2386"/>
                        <a:gd name="T30" fmla="*/ 69839947 w 2092"/>
                        <a:gd name="T31" fmla="*/ 131531924 h 2386"/>
                        <a:gd name="T32" fmla="*/ 57227385 w 2092"/>
                        <a:gd name="T33" fmla="*/ 134090423 h 2386"/>
                        <a:gd name="T34" fmla="*/ 47618066 w 2092"/>
                        <a:gd name="T35" fmla="*/ 145124936 h 2386"/>
                        <a:gd name="T36" fmla="*/ 42127110 w 2092"/>
                        <a:gd name="T37" fmla="*/ 139127961 h 2386"/>
                        <a:gd name="T38" fmla="*/ 32431673 w 2092"/>
                        <a:gd name="T39" fmla="*/ 146324162 h 2386"/>
                        <a:gd name="T40" fmla="*/ 29686195 w 2092"/>
                        <a:gd name="T41" fmla="*/ 144725100 h 2386"/>
                        <a:gd name="T42" fmla="*/ 22136058 w 2092"/>
                        <a:gd name="T43" fmla="*/ 139927633 h 2386"/>
                        <a:gd name="T44" fmla="*/ 18275165 w 2092"/>
                        <a:gd name="T45" fmla="*/ 135849532 h 2386"/>
                        <a:gd name="T46" fmla="*/ 19733581 w 2092"/>
                        <a:gd name="T47" fmla="*/ 119458233 h 2386"/>
                        <a:gd name="T48" fmla="*/ 21020643 w 2092"/>
                        <a:gd name="T49" fmla="*/ 114020858 h 2386"/>
                        <a:gd name="T50" fmla="*/ 21449468 w 2092"/>
                        <a:gd name="T51" fmla="*/ 104985525 h 2386"/>
                        <a:gd name="T52" fmla="*/ 10381732 w 2092"/>
                        <a:gd name="T53" fmla="*/ 105625149 h 2386"/>
                        <a:gd name="T54" fmla="*/ 3174596 w 2092"/>
                        <a:gd name="T55" fmla="*/ 104985525 h 2386"/>
                        <a:gd name="T56" fmla="*/ 16730632 w 2092"/>
                        <a:gd name="T57" fmla="*/ 94351130 h 2386"/>
                        <a:gd name="T58" fmla="*/ 16816456 w 2092"/>
                        <a:gd name="T59" fmla="*/ 82997086 h 2386"/>
                        <a:gd name="T60" fmla="*/ 16558985 w 2092"/>
                        <a:gd name="T61" fmla="*/ 71243207 h 2386"/>
                        <a:gd name="T62" fmla="*/ 15443570 w 2092"/>
                        <a:gd name="T63" fmla="*/ 59569069 h 2386"/>
                        <a:gd name="T64" fmla="*/ 15443570 w 2092"/>
                        <a:gd name="T65" fmla="*/ 50533735 h 2386"/>
                        <a:gd name="T66" fmla="*/ 15615218 w 2092"/>
                        <a:gd name="T67" fmla="*/ 37340559 h 2386"/>
                        <a:gd name="T68" fmla="*/ 17846047 w 2092"/>
                        <a:gd name="T69" fmla="*/ 27665601 h 2386"/>
                        <a:gd name="T70" fmla="*/ 28656604 w 2092"/>
                        <a:gd name="T71" fmla="*/ 18070667 h 2386"/>
                        <a:gd name="T72" fmla="*/ 44700940 w 2092"/>
                        <a:gd name="T73" fmla="*/ 13113152 h 2386"/>
                        <a:gd name="T74" fmla="*/ 58686094 w 2092"/>
                        <a:gd name="T75" fmla="*/ 13432965 h 2386"/>
                        <a:gd name="T76" fmla="*/ 53538140 w 2092"/>
                        <a:gd name="T77" fmla="*/ 3038358 h 2386"/>
                        <a:gd name="T78" fmla="*/ 63490754 w 2092"/>
                        <a:gd name="T79" fmla="*/ 160048 h 2386"/>
                        <a:gd name="T80" fmla="*/ 80821859 w 2092"/>
                        <a:gd name="T81" fmla="*/ 5517115 h 2386"/>
                        <a:gd name="T82" fmla="*/ 96694548 w 2092"/>
                        <a:gd name="T83" fmla="*/ 8875286 h 2386"/>
                        <a:gd name="T84" fmla="*/ 107591222 w 2092"/>
                        <a:gd name="T85" fmla="*/ 17111230 h 2386"/>
                        <a:gd name="T86" fmla="*/ 116085127 w 2092"/>
                        <a:gd name="T87" fmla="*/ 18310455 h 2386"/>
                        <a:gd name="T88" fmla="*/ 128954867 w 2092"/>
                        <a:gd name="T89" fmla="*/ 12073692 h 2386"/>
                        <a:gd name="T90" fmla="*/ 136076179 w 2092"/>
                        <a:gd name="T91" fmla="*/ 12953388 h 2386"/>
                        <a:gd name="T92" fmla="*/ 137019946 w 2092"/>
                        <a:gd name="T93" fmla="*/ 23107923 h 2386"/>
                        <a:gd name="T94" fmla="*/ 151348102 w 2092"/>
                        <a:gd name="T95" fmla="*/ 9195098 h 2386"/>
                        <a:gd name="T96" fmla="*/ 156581880 w 2092"/>
                        <a:gd name="T97" fmla="*/ 18150691 h 2386"/>
                        <a:gd name="T98" fmla="*/ 155723937 w 2092"/>
                        <a:gd name="T99" fmla="*/ 29264945 h 2386"/>
                        <a:gd name="T100" fmla="*/ 161472364 w 2092"/>
                        <a:gd name="T101" fmla="*/ 34062413 h 2386"/>
                        <a:gd name="T102" fmla="*/ 169966562 w 2092"/>
                        <a:gd name="T103" fmla="*/ 41658449 h 2386"/>
                        <a:gd name="T104" fmla="*/ 174771221 w 2092"/>
                        <a:gd name="T105" fmla="*/ 53412329 h 2386"/>
                        <a:gd name="T106" fmla="*/ 177002051 w 2092"/>
                        <a:gd name="T107" fmla="*/ 59968905 h 2386"/>
                        <a:gd name="T108" fmla="*/ 169794914 w 2092"/>
                        <a:gd name="T109" fmla="*/ 70603300 h 2386"/>
                        <a:gd name="T110" fmla="*/ 156496057 w 2092"/>
                        <a:gd name="T111" fmla="*/ 85555585 h 2386"/>
                        <a:gd name="T112" fmla="*/ 158555238 w 2092"/>
                        <a:gd name="T113" fmla="*/ 92752068 h 2386"/>
                        <a:gd name="T114" fmla="*/ 165590727 w 2092"/>
                        <a:gd name="T115" fmla="*/ 95550638 h 2386"/>
                        <a:gd name="T116" fmla="*/ 165762375 w 2092"/>
                        <a:gd name="T117" fmla="*/ 115060319 h 2386"/>
                        <a:gd name="T118" fmla="*/ 173741631 w 2092"/>
                        <a:gd name="T119" fmla="*/ 127454105 h 2386"/>
                        <a:gd name="T120" fmla="*/ 178717938 w 2092"/>
                        <a:gd name="T121" fmla="*/ 134090423 h 2386"/>
                        <a:gd name="T122" fmla="*/ 170052385 w 2092"/>
                        <a:gd name="T123" fmla="*/ 150562028 h 2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稻壳儿小白白(http://dwz.cn/Wu2UP)"/>
                    <p:cNvSpPr>
                      <a:spLocks/>
                    </p:cNvSpPr>
                    <p:nvPr/>
                  </p:nvSpPr>
                  <p:spPr bwMode="auto">
                    <a:xfrm>
                      <a:off x="7258050" y="4489450"/>
                      <a:ext cx="487363" cy="590550"/>
                    </a:xfrm>
                    <a:custGeom>
                      <a:avLst/>
                      <a:gdLst>
                        <a:gd name="T0" fmla="*/ 130304823 w 1689"/>
                        <a:gd name="T1" fmla="*/ 27342694 h 2064"/>
                        <a:gd name="T2" fmla="*/ 120063563 w 1689"/>
                        <a:gd name="T3" fmla="*/ 32172672 h 2064"/>
                        <a:gd name="T4" fmla="*/ 114568105 w 1689"/>
                        <a:gd name="T5" fmla="*/ 22021449 h 2064"/>
                        <a:gd name="T6" fmla="*/ 108823051 w 1689"/>
                        <a:gd name="T7" fmla="*/ 25623404 h 2064"/>
                        <a:gd name="T8" fmla="*/ 98998170 w 1689"/>
                        <a:gd name="T9" fmla="*/ 28324941 h 2064"/>
                        <a:gd name="T10" fmla="*/ 91587887 w 1689"/>
                        <a:gd name="T11" fmla="*/ 25050307 h 2064"/>
                        <a:gd name="T12" fmla="*/ 86009326 w 1689"/>
                        <a:gd name="T13" fmla="*/ 6385322 h 2064"/>
                        <a:gd name="T14" fmla="*/ 80181169 w 1689"/>
                        <a:gd name="T15" fmla="*/ 1801120 h 2064"/>
                        <a:gd name="T16" fmla="*/ 72604391 w 1689"/>
                        <a:gd name="T17" fmla="*/ 1882950 h 2064"/>
                        <a:gd name="T18" fmla="*/ 65943475 w 1689"/>
                        <a:gd name="T19" fmla="*/ 10560373 h 2064"/>
                        <a:gd name="T20" fmla="*/ 55452329 w 1689"/>
                        <a:gd name="T21" fmla="*/ 17273301 h 2064"/>
                        <a:gd name="T22" fmla="*/ 45377564 w 1689"/>
                        <a:gd name="T23" fmla="*/ 15554297 h 2064"/>
                        <a:gd name="T24" fmla="*/ 34387225 w 1689"/>
                        <a:gd name="T25" fmla="*/ 26032840 h 2064"/>
                        <a:gd name="T26" fmla="*/ 33804352 w 1689"/>
                        <a:gd name="T27" fmla="*/ 30944648 h 2064"/>
                        <a:gd name="T28" fmla="*/ 31472858 w 1689"/>
                        <a:gd name="T29" fmla="*/ 48381610 h 2064"/>
                        <a:gd name="T30" fmla="*/ 17734646 w 1689"/>
                        <a:gd name="T31" fmla="*/ 60415783 h 2064"/>
                        <a:gd name="T32" fmla="*/ 20732116 w 1689"/>
                        <a:gd name="T33" fmla="*/ 72531786 h 2064"/>
                        <a:gd name="T34" fmla="*/ 15486832 w 1689"/>
                        <a:gd name="T35" fmla="*/ 80390622 h 2064"/>
                        <a:gd name="T36" fmla="*/ 8076260 w 1689"/>
                        <a:gd name="T37" fmla="*/ 91196771 h 2064"/>
                        <a:gd name="T38" fmla="*/ 5745055 w 1689"/>
                        <a:gd name="T39" fmla="*/ 103721924 h 2064"/>
                        <a:gd name="T40" fmla="*/ 1415344 w 1689"/>
                        <a:gd name="T41" fmla="*/ 119931149 h 2064"/>
                        <a:gd name="T42" fmla="*/ 8159651 w 1689"/>
                        <a:gd name="T43" fmla="*/ 128363081 h 2064"/>
                        <a:gd name="T44" fmla="*/ 18317520 w 1689"/>
                        <a:gd name="T45" fmla="*/ 130327861 h 2064"/>
                        <a:gd name="T46" fmla="*/ 32055731 w 1689"/>
                        <a:gd name="T47" fmla="*/ 133356719 h 2064"/>
                        <a:gd name="T48" fmla="*/ 35636075 w 1689"/>
                        <a:gd name="T49" fmla="*/ 143507942 h 2064"/>
                        <a:gd name="T50" fmla="*/ 38383660 w 1689"/>
                        <a:gd name="T51" fmla="*/ 155787605 h 2064"/>
                        <a:gd name="T52" fmla="*/ 46793196 w 1689"/>
                        <a:gd name="T53" fmla="*/ 168558249 h 2064"/>
                        <a:gd name="T54" fmla="*/ 50290148 w 1689"/>
                        <a:gd name="T55" fmla="*/ 166347978 h 2064"/>
                        <a:gd name="T56" fmla="*/ 55369227 w 1689"/>
                        <a:gd name="T57" fmla="*/ 161763776 h 2064"/>
                        <a:gd name="T58" fmla="*/ 61613764 w 1689"/>
                        <a:gd name="T59" fmla="*/ 159307729 h 2064"/>
                        <a:gd name="T60" fmla="*/ 62696119 w 1689"/>
                        <a:gd name="T61" fmla="*/ 157097459 h 2064"/>
                        <a:gd name="T62" fmla="*/ 65943475 w 1689"/>
                        <a:gd name="T63" fmla="*/ 157424779 h 2064"/>
                        <a:gd name="T64" fmla="*/ 77183699 w 1689"/>
                        <a:gd name="T65" fmla="*/ 144735965 h 2064"/>
                        <a:gd name="T66" fmla="*/ 68274680 w 1689"/>
                        <a:gd name="T67" fmla="*/ 137777547 h 2064"/>
                        <a:gd name="T68" fmla="*/ 69273933 w 1689"/>
                        <a:gd name="T69" fmla="*/ 134339252 h 2064"/>
                        <a:gd name="T70" fmla="*/ 74852493 w 1689"/>
                        <a:gd name="T71" fmla="*/ 137941207 h 2064"/>
                        <a:gd name="T72" fmla="*/ 76933813 w 1689"/>
                        <a:gd name="T73" fmla="*/ 129672935 h 2064"/>
                        <a:gd name="T74" fmla="*/ 82595765 w 1689"/>
                        <a:gd name="T75" fmla="*/ 131965035 h 2064"/>
                        <a:gd name="T76" fmla="*/ 86592199 w 1689"/>
                        <a:gd name="T77" fmla="*/ 130327861 h 2064"/>
                        <a:gd name="T78" fmla="*/ 93419610 w 1689"/>
                        <a:gd name="T79" fmla="*/ 131637715 h 2064"/>
                        <a:gd name="T80" fmla="*/ 94085874 w 1689"/>
                        <a:gd name="T81" fmla="*/ 124269860 h 2064"/>
                        <a:gd name="T82" fmla="*/ 102495411 w 1689"/>
                        <a:gd name="T83" fmla="*/ 120176639 h 2064"/>
                        <a:gd name="T84" fmla="*/ 102495411 w 1689"/>
                        <a:gd name="T85" fmla="*/ 114855394 h 2064"/>
                        <a:gd name="T86" fmla="*/ 100746791 w 1689"/>
                        <a:gd name="T87" fmla="*/ 113463711 h 2064"/>
                        <a:gd name="T88" fmla="*/ 102162134 w 1689"/>
                        <a:gd name="T89" fmla="*/ 108633733 h 2064"/>
                        <a:gd name="T90" fmla="*/ 117482472 w 1689"/>
                        <a:gd name="T91" fmla="*/ 109288659 h 2064"/>
                        <a:gd name="T92" fmla="*/ 106408454 w 1689"/>
                        <a:gd name="T93" fmla="*/ 100038140 h 2064"/>
                        <a:gd name="T94" fmla="*/ 114318508 w 1689"/>
                        <a:gd name="T95" fmla="*/ 98482510 h 2064"/>
                        <a:gd name="T96" fmla="*/ 122727756 w 1689"/>
                        <a:gd name="T97" fmla="*/ 99465043 h 2064"/>
                        <a:gd name="T98" fmla="*/ 115484255 w 1689"/>
                        <a:gd name="T99" fmla="*/ 92342678 h 2064"/>
                        <a:gd name="T100" fmla="*/ 122727756 w 1689"/>
                        <a:gd name="T101" fmla="*/ 80800058 h 2064"/>
                        <a:gd name="T102" fmla="*/ 120563045 w 1689"/>
                        <a:gd name="T103" fmla="*/ 70567005 h 2064"/>
                        <a:gd name="T104" fmla="*/ 126890973 w 1689"/>
                        <a:gd name="T105" fmla="*/ 64918440 h 2064"/>
                        <a:gd name="T106" fmla="*/ 120146666 w 1689"/>
                        <a:gd name="T107" fmla="*/ 65491251 h 2064"/>
                        <a:gd name="T108" fmla="*/ 124226491 w 1689"/>
                        <a:gd name="T109" fmla="*/ 60825219 h 2064"/>
                        <a:gd name="T110" fmla="*/ 116316726 w 1689"/>
                        <a:gd name="T111" fmla="*/ 57550585 h 2064"/>
                        <a:gd name="T112" fmla="*/ 119897069 w 1689"/>
                        <a:gd name="T113" fmla="*/ 51819904 h 2064"/>
                        <a:gd name="T114" fmla="*/ 120563045 w 1689"/>
                        <a:gd name="T115" fmla="*/ 51001317 h 2064"/>
                        <a:gd name="T116" fmla="*/ 122727756 w 1689"/>
                        <a:gd name="T117" fmla="*/ 50592167 h 2064"/>
                        <a:gd name="T118" fmla="*/ 127223961 w 1689"/>
                        <a:gd name="T119" fmla="*/ 49364143 h 2064"/>
                        <a:gd name="T120" fmla="*/ 124642871 w 1689"/>
                        <a:gd name="T121" fmla="*/ 57714245 h 2064"/>
                        <a:gd name="T122" fmla="*/ 133052407 w 1689"/>
                        <a:gd name="T123" fmla="*/ 52393001 h 2064"/>
                        <a:gd name="T124" fmla="*/ 135050625 w 1689"/>
                        <a:gd name="T125" fmla="*/ 43060651 h 20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4" name="稻壳儿小白白(http://dwz.cn/Wu2UP)"/>
                    <p:cNvSpPr>
                      <a:spLocks/>
                    </p:cNvSpPr>
                    <p:nvPr/>
                  </p:nvSpPr>
                  <p:spPr bwMode="auto">
                    <a:xfrm>
                      <a:off x="6626225" y="3506788"/>
                      <a:ext cx="641350" cy="617537"/>
                    </a:xfrm>
                    <a:custGeom>
                      <a:avLst/>
                      <a:gdLst>
                        <a:gd name="T0" fmla="*/ 49548414 w 2215"/>
                        <a:gd name="T1" fmla="*/ 40476639 h 2153"/>
                        <a:gd name="T2" fmla="*/ 65309988 w 2215"/>
                        <a:gd name="T3" fmla="*/ 41957236 h 2153"/>
                        <a:gd name="T4" fmla="*/ 73610186 w 2215"/>
                        <a:gd name="T5" fmla="*/ 40887948 h 2153"/>
                        <a:gd name="T6" fmla="*/ 80233319 w 2215"/>
                        <a:gd name="T7" fmla="*/ 37679222 h 2153"/>
                        <a:gd name="T8" fmla="*/ 85934240 w 2215"/>
                        <a:gd name="T9" fmla="*/ 32496271 h 2153"/>
                        <a:gd name="T10" fmla="*/ 93479875 w 2215"/>
                        <a:gd name="T11" fmla="*/ 22870955 h 2153"/>
                        <a:gd name="T12" fmla="*/ 94234439 w 2215"/>
                        <a:gd name="T13" fmla="*/ 13903618 h 2153"/>
                        <a:gd name="T14" fmla="*/ 96162542 w 2215"/>
                        <a:gd name="T15" fmla="*/ 987256 h 2153"/>
                        <a:gd name="T16" fmla="*/ 110498959 w 2215"/>
                        <a:gd name="T17" fmla="*/ 2550459 h 2153"/>
                        <a:gd name="T18" fmla="*/ 129865702 w 2215"/>
                        <a:gd name="T19" fmla="*/ 6992825 h 2153"/>
                        <a:gd name="T20" fmla="*/ 140429301 w 2215"/>
                        <a:gd name="T21" fmla="*/ 5594260 h 2153"/>
                        <a:gd name="T22" fmla="*/ 145962574 w 2215"/>
                        <a:gd name="T23" fmla="*/ 9625603 h 2153"/>
                        <a:gd name="T24" fmla="*/ 145040361 w 2215"/>
                        <a:gd name="T25" fmla="*/ 16865099 h 2153"/>
                        <a:gd name="T26" fmla="*/ 155352343 w 2215"/>
                        <a:gd name="T27" fmla="*/ 10448221 h 2153"/>
                        <a:gd name="T28" fmla="*/ 159712075 w 2215"/>
                        <a:gd name="T29" fmla="*/ 11188520 h 2153"/>
                        <a:gd name="T30" fmla="*/ 152753355 w 2215"/>
                        <a:gd name="T31" fmla="*/ 19415558 h 2153"/>
                        <a:gd name="T32" fmla="*/ 143363586 w 2215"/>
                        <a:gd name="T33" fmla="*/ 29041162 h 2153"/>
                        <a:gd name="T34" fmla="*/ 133051604 w 2215"/>
                        <a:gd name="T35" fmla="*/ 39242426 h 2153"/>
                        <a:gd name="T36" fmla="*/ 134141465 w 2215"/>
                        <a:gd name="T37" fmla="*/ 48703391 h 2153"/>
                        <a:gd name="T38" fmla="*/ 144118149 w 2215"/>
                        <a:gd name="T39" fmla="*/ 53228362 h 2153"/>
                        <a:gd name="T40" fmla="*/ 158538245 w 2215"/>
                        <a:gd name="T41" fmla="*/ 61619752 h 2153"/>
                        <a:gd name="T42" fmla="*/ 170443323 w 2215"/>
                        <a:gd name="T43" fmla="*/ 64170211 h 2153"/>
                        <a:gd name="T44" fmla="*/ 180252359 w 2215"/>
                        <a:gd name="T45" fmla="*/ 71080717 h 2153"/>
                        <a:gd name="T46" fmla="*/ 185450334 w 2215"/>
                        <a:gd name="T47" fmla="*/ 81775609 h 2153"/>
                        <a:gd name="T48" fmla="*/ 176982777 w 2215"/>
                        <a:gd name="T49" fmla="*/ 89591339 h 2153"/>
                        <a:gd name="T50" fmla="*/ 166922123 w 2215"/>
                        <a:gd name="T51" fmla="*/ 85889272 h 2153"/>
                        <a:gd name="T52" fmla="*/ 156693821 w 2215"/>
                        <a:gd name="T53" fmla="*/ 80294725 h 2153"/>
                        <a:gd name="T54" fmla="*/ 154933366 w 2215"/>
                        <a:gd name="T55" fmla="*/ 89180030 h 2153"/>
                        <a:gd name="T56" fmla="*/ 153256591 w 2215"/>
                        <a:gd name="T57" fmla="*/ 98229686 h 2153"/>
                        <a:gd name="T58" fmla="*/ 147723318 w 2215"/>
                        <a:gd name="T59" fmla="*/ 109335887 h 2153"/>
                        <a:gd name="T60" fmla="*/ 136656484 w 2215"/>
                        <a:gd name="T61" fmla="*/ 115012466 h 2153"/>
                        <a:gd name="T62" fmla="*/ 139003854 w 2215"/>
                        <a:gd name="T63" fmla="*/ 123403856 h 2153"/>
                        <a:gd name="T64" fmla="*/ 144705064 w 2215"/>
                        <a:gd name="T65" fmla="*/ 131959884 h 2153"/>
                        <a:gd name="T66" fmla="*/ 151160549 w 2215"/>
                        <a:gd name="T67" fmla="*/ 135086290 h 2153"/>
                        <a:gd name="T68" fmla="*/ 160969584 w 2215"/>
                        <a:gd name="T69" fmla="*/ 136896164 h 2153"/>
                        <a:gd name="T70" fmla="*/ 167593007 w 2215"/>
                        <a:gd name="T71" fmla="*/ 132700469 h 2153"/>
                        <a:gd name="T72" fmla="*/ 168682868 w 2215"/>
                        <a:gd name="T73" fmla="*/ 153925902 h 2153"/>
                        <a:gd name="T74" fmla="*/ 158454566 w 2215"/>
                        <a:gd name="T75" fmla="*/ 164374123 h 2153"/>
                        <a:gd name="T76" fmla="*/ 149483773 w 2215"/>
                        <a:gd name="T77" fmla="*/ 177043527 h 2153"/>
                        <a:gd name="T78" fmla="*/ 146717137 w 2215"/>
                        <a:gd name="T79" fmla="*/ 170050702 h 2153"/>
                        <a:gd name="T80" fmla="*/ 136237217 w 2215"/>
                        <a:gd name="T81" fmla="*/ 175727281 h 2153"/>
                        <a:gd name="T82" fmla="*/ 128440255 w 2215"/>
                        <a:gd name="T83" fmla="*/ 169310403 h 2153"/>
                        <a:gd name="T84" fmla="*/ 116619146 w 2215"/>
                        <a:gd name="T85" fmla="*/ 162152940 h 2153"/>
                        <a:gd name="T86" fmla="*/ 109744395 w 2215"/>
                        <a:gd name="T87" fmla="*/ 163304548 h 2153"/>
                        <a:gd name="T88" fmla="*/ 104630389 w 2215"/>
                        <a:gd name="T89" fmla="*/ 158944214 h 2153"/>
                        <a:gd name="T90" fmla="*/ 102701996 w 2215"/>
                        <a:gd name="T91" fmla="*/ 150223835 h 2153"/>
                        <a:gd name="T92" fmla="*/ 100270657 w 2215"/>
                        <a:gd name="T93" fmla="*/ 143560000 h 2153"/>
                        <a:gd name="T94" fmla="*/ 90377652 w 2215"/>
                        <a:gd name="T95" fmla="*/ 147755694 h 2153"/>
                        <a:gd name="T96" fmla="*/ 82580689 w 2215"/>
                        <a:gd name="T97" fmla="*/ 145205235 h 2153"/>
                        <a:gd name="T98" fmla="*/ 65477637 w 2215"/>
                        <a:gd name="T99" fmla="*/ 146439449 h 2153"/>
                        <a:gd name="T100" fmla="*/ 49129147 w 2215"/>
                        <a:gd name="T101" fmla="*/ 143313042 h 2153"/>
                        <a:gd name="T102" fmla="*/ 37056421 w 2215"/>
                        <a:gd name="T103" fmla="*/ 138870677 h 2153"/>
                        <a:gd name="T104" fmla="*/ 28756513 w 2215"/>
                        <a:gd name="T105" fmla="*/ 128586807 h 2153"/>
                        <a:gd name="T106" fmla="*/ 22887943 w 2215"/>
                        <a:gd name="T107" fmla="*/ 119537437 h 2153"/>
                        <a:gd name="T108" fmla="*/ 19199095 w 2215"/>
                        <a:gd name="T109" fmla="*/ 104481925 h 2153"/>
                        <a:gd name="T110" fmla="*/ 7042399 w 2215"/>
                        <a:gd name="T111" fmla="*/ 92470788 h 2153"/>
                        <a:gd name="T112" fmla="*/ 6958720 w 2215"/>
                        <a:gd name="T113" fmla="*/ 84326068 h 2153"/>
                        <a:gd name="T114" fmla="*/ 3185903 w 2215"/>
                        <a:gd name="T115" fmla="*/ 75194093 h 2153"/>
                        <a:gd name="T116" fmla="*/ 1676776 w 2215"/>
                        <a:gd name="T117" fmla="*/ 66309075 h 2153"/>
                        <a:gd name="T118" fmla="*/ 19199095 w 2215"/>
                        <a:gd name="T119" fmla="*/ 61208443 h 2153"/>
                        <a:gd name="T120" fmla="*/ 37392008 w 2215"/>
                        <a:gd name="T121" fmla="*/ 53392714 h 2153"/>
                        <a:gd name="T122" fmla="*/ 46614129 w 2215"/>
                        <a:gd name="T123" fmla="*/ 47963092 h 21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稻壳儿小白白(http://dwz.cn/Wu2UP)"/>
                    <p:cNvSpPr>
                      <a:spLocks/>
                    </p:cNvSpPr>
                    <p:nvPr/>
                  </p:nvSpPr>
                  <p:spPr bwMode="auto">
                    <a:xfrm>
                      <a:off x="3167063" y="1701800"/>
                      <a:ext cx="2198687" cy="1674813"/>
                    </a:xfrm>
                    <a:custGeom>
                      <a:avLst/>
                      <a:gdLst>
                        <a:gd name="T0" fmla="*/ 618962249 w 7557"/>
                        <a:gd name="T1" fmla="*/ 215188380 h 5874"/>
                        <a:gd name="T2" fmla="*/ 595514243 w 7557"/>
                        <a:gd name="T3" fmla="*/ 192019278 h 5874"/>
                        <a:gd name="T4" fmla="*/ 546586256 w 7557"/>
                        <a:gd name="T5" fmla="*/ 168443590 h 5874"/>
                        <a:gd name="T6" fmla="*/ 515435136 w 7557"/>
                        <a:gd name="T7" fmla="*/ 155842861 h 5874"/>
                        <a:gd name="T8" fmla="*/ 520767904 w 7557"/>
                        <a:gd name="T9" fmla="*/ 121617541 h 5874"/>
                        <a:gd name="T10" fmla="*/ 521191232 w 7557"/>
                        <a:gd name="T11" fmla="*/ 91456936 h 5874"/>
                        <a:gd name="T12" fmla="*/ 506970031 w 7557"/>
                        <a:gd name="T13" fmla="*/ 59833364 h 5874"/>
                        <a:gd name="T14" fmla="*/ 483606690 w 7557"/>
                        <a:gd name="T15" fmla="*/ 45687838 h 5874"/>
                        <a:gd name="T16" fmla="*/ 462867401 w 7557"/>
                        <a:gd name="T17" fmla="*/ 12926055 h 5874"/>
                        <a:gd name="T18" fmla="*/ 447376215 w 7557"/>
                        <a:gd name="T19" fmla="*/ 0 h 5874"/>
                        <a:gd name="T20" fmla="*/ 424182206 w 7557"/>
                        <a:gd name="T21" fmla="*/ 19998533 h 5874"/>
                        <a:gd name="T22" fmla="*/ 400226206 w 7557"/>
                        <a:gd name="T23" fmla="*/ 49590033 h 5874"/>
                        <a:gd name="T24" fmla="*/ 374238523 w 7557"/>
                        <a:gd name="T25" fmla="*/ 64304380 h 5874"/>
                        <a:gd name="T26" fmla="*/ 340209063 w 7557"/>
                        <a:gd name="T27" fmla="*/ 46094424 h 5874"/>
                        <a:gd name="T28" fmla="*/ 305079241 w 7557"/>
                        <a:gd name="T29" fmla="*/ 87148441 h 5874"/>
                        <a:gd name="T30" fmla="*/ 286202304 w 7557"/>
                        <a:gd name="T31" fmla="*/ 97147708 h 5874"/>
                        <a:gd name="T32" fmla="*/ 251834473 w 7557"/>
                        <a:gd name="T33" fmla="*/ 96822667 h 5874"/>
                        <a:gd name="T34" fmla="*/ 235835584 w 7557"/>
                        <a:gd name="T35" fmla="*/ 102188114 h 5874"/>
                        <a:gd name="T36" fmla="*/ 239559998 w 7557"/>
                        <a:gd name="T37" fmla="*/ 134543596 h 5874"/>
                        <a:gd name="T38" fmla="*/ 230502524 w 7557"/>
                        <a:gd name="T39" fmla="*/ 166085908 h 5874"/>
                        <a:gd name="T40" fmla="*/ 217127688 w 7557"/>
                        <a:gd name="T41" fmla="*/ 182426312 h 5874"/>
                        <a:gd name="T42" fmla="*/ 205953865 w 7557"/>
                        <a:gd name="T43" fmla="*/ 197384724 h 5874"/>
                        <a:gd name="T44" fmla="*/ 172263068 w 7557"/>
                        <a:gd name="T45" fmla="*/ 203969642 h 5874"/>
                        <a:gd name="T46" fmla="*/ 132900839 w 7557"/>
                        <a:gd name="T47" fmla="*/ 212505657 h 5874"/>
                        <a:gd name="T48" fmla="*/ 104543101 w 7557"/>
                        <a:gd name="T49" fmla="*/ 214863054 h 5874"/>
                        <a:gd name="T50" fmla="*/ 77793427 w 7557"/>
                        <a:gd name="T51" fmla="*/ 221935817 h 5874"/>
                        <a:gd name="T52" fmla="*/ 58662494 w 7557"/>
                        <a:gd name="T53" fmla="*/ 210066714 h 5874"/>
                        <a:gd name="T54" fmla="*/ 42071237 w 7557"/>
                        <a:gd name="T55" fmla="*/ 214700534 h 5874"/>
                        <a:gd name="T56" fmla="*/ 12866843 w 7557"/>
                        <a:gd name="T57" fmla="*/ 231772564 h 5874"/>
                        <a:gd name="T58" fmla="*/ 4994397 w 7557"/>
                        <a:gd name="T59" fmla="*/ 250064065 h 5874"/>
                        <a:gd name="T60" fmla="*/ 23871334 w 7557"/>
                        <a:gd name="T61" fmla="*/ 267461135 h 5874"/>
                        <a:gd name="T62" fmla="*/ 24463993 w 7557"/>
                        <a:gd name="T63" fmla="*/ 300629504 h 5874"/>
                        <a:gd name="T64" fmla="*/ 12951509 w 7557"/>
                        <a:gd name="T65" fmla="*/ 315750436 h 5874"/>
                        <a:gd name="T66" fmla="*/ 11681816 w 7557"/>
                        <a:gd name="T67" fmla="*/ 326725394 h 5874"/>
                        <a:gd name="T68" fmla="*/ 30050759 w 7557"/>
                        <a:gd name="T69" fmla="*/ 340464050 h 5874"/>
                        <a:gd name="T70" fmla="*/ 29204394 w 7557"/>
                        <a:gd name="T71" fmla="*/ 367860672 h 5874"/>
                        <a:gd name="T72" fmla="*/ 42494274 w 7557"/>
                        <a:gd name="T73" fmla="*/ 380542661 h 5874"/>
                        <a:gd name="T74" fmla="*/ 65519243 w 7557"/>
                        <a:gd name="T75" fmla="*/ 400866520 h 5874"/>
                        <a:gd name="T76" fmla="*/ 76862397 w 7557"/>
                        <a:gd name="T77" fmla="*/ 417857290 h 5874"/>
                        <a:gd name="T78" fmla="*/ 83126487 w 7557"/>
                        <a:gd name="T79" fmla="*/ 441758018 h 5874"/>
                        <a:gd name="T80" fmla="*/ 101918758 w 7557"/>
                        <a:gd name="T81" fmla="*/ 452488910 h 5874"/>
                        <a:gd name="T82" fmla="*/ 127313782 w 7557"/>
                        <a:gd name="T83" fmla="*/ 443546595 h 5874"/>
                        <a:gd name="T84" fmla="*/ 149069058 w 7557"/>
                        <a:gd name="T85" fmla="*/ 430213954 h 5874"/>
                        <a:gd name="T86" fmla="*/ 173871423 w 7557"/>
                        <a:gd name="T87" fmla="*/ 438912774 h 5874"/>
                        <a:gd name="T88" fmla="*/ 203075817 w 7557"/>
                        <a:gd name="T89" fmla="*/ 435823466 h 5874"/>
                        <a:gd name="T90" fmla="*/ 221191054 w 7557"/>
                        <a:gd name="T91" fmla="*/ 450131512 h 5874"/>
                        <a:gd name="T92" fmla="*/ 247517109 w 7557"/>
                        <a:gd name="T93" fmla="*/ 456391104 h 5874"/>
                        <a:gd name="T94" fmla="*/ 281292572 w 7557"/>
                        <a:gd name="T95" fmla="*/ 453220536 h 5874"/>
                        <a:gd name="T96" fmla="*/ 313459680 w 7557"/>
                        <a:gd name="T97" fmla="*/ 448586715 h 5874"/>
                        <a:gd name="T98" fmla="*/ 336738355 w 7557"/>
                        <a:gd name="T99" fmla="*/ 445985252 h 5874"/>
                        <a:gd name="T100" fmla="*/ 362895370 w 7557"/>
                        <a:gd name="T101" fmla="*/ 449074561 h 5874"/>
                        <a:gd name="T102" fmla="*/ 391253108 w 7557"/>
                        <a:gd name="T103" fmla="*/ 456716145 h 5874"/>
                        <a:gd name="T104" fmla="*/ 422743182 w 7557"/>
                        <a:gd name="T105" fmla="*/ 468422728 h 5874"/>
                        <a:gd name="T106" fmla="*/ 451185585 w 7557"/>
                        <a:gd name="T107" fmla="*/ 476064597 h 5874"/>
                        <a:gd name="T108" fmla="*/ 452201281 w 7557"/>
                        <a:gd name="T109" fmla="*/ 459967974 h 5874"/>
                        <a:gd name="T110" fmla="*/ 461174380 w 7557"/>
                        <a:gd name="T111" fmla="*/ 444522001 h 5874"/>
                        <a:gd name="T112" fmla="*/ 447460881 w 7557"/>
                        <a:gd name="T113" fmla="*/ 414605461 h 5874"/>
                        <a:gd name="T114" fmla="*/ 461512751 w 7557"/>
                        <a:gd name="T115" fmla="*/ 385013962 h 5874"/>
                        <a:gd name="T116" fmla="*/ 509678748 w 7557"/>
                        <a:gd name="T117" fmla="*/ 380298881 h 5874"/>
                        <a:gd name="T118" fmla="*/ 529402341 w 7557"/>
                        <a:gd name="T119" fmla="*/ 346154822 h 5874"/>
                        <a:gd name="T120" fmla="*/ 558014075 w 7557"/>
                        <a:gd name="T121" fmla="*/ 324693037 h 5874"/>
                        <a:gd name="T122" fmla="*/ 600762346 w 7557"/>
                        <a:gd name="T123" fmla="*/ 295182797 h 5874"/>
                        <a:gd name="T124" fmla="*/ 635553797 w 7557"/>
                        <a:gd name="T125" fmla="*/ 266566989 h 58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rgbClr val="085DAD"/>
                    </a:solid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稻壳儿小白白(http://dwz.cn/Wu2UP)"/>
                    <p:cNvSpPr>
                      <a:spLocks/>
                    </p:cNvSpPr>
                    <p:nvPr/>
                  </p:nvSpPr>
                  <p:spPr bwMode="auto">
                    <a:xfrm>
                      <a:off x="4913313" y="2614613"/>
                      <a:ext cx="1558925" cy="1360487"/>
                    </a:xfrm>
                    <a:custGeom>
                      <a:avLst/>
                      <a:gdLst>
                        <a:gd name="T0" fmla="*/ 429278134 w 5358"/>
                        <a:gd name="T1" fmla="*/ 241476530 h 4735"/>
                        <a:gd name="T2" fmla="*/ 447732396 w 5358"/>
                        <a:gd name="T3" fmla="*/ 253199417 h 4735"/>
                        <a:gd name="T4" fmla="*/ 449171448 w 5358"/>
                        <a:gd name="T5" fmla="*/ 284653244 h 4735"/>
                        <a:gd name="T6" fmla="*/ 430378517 w 5358"/>
                        <a:gd name="T7" fmla="*/ 297532042 h 4735"/>
                        <a:gd name="T8" fmla="*/ 426907742 w 5358"/>
                        <a:gd name="T9" fmla="*/ 305209671 h 4735"/>
                        <a:gd name="T10" fmla="*/ 406844802 w 5358"/>
                        <a:gd name="T11" fmla="*/ 308346693 h 4735"/>
                        <a:gd name="T12" fmla="*/ 388898252 w 5358"/>
                        <a:gd name="T13" fmla="*/ 323867450 h 4735"/>
                        <a:gd name="T14" fmla="*/ 386612527 w 5358"/>
                        <a:gd name="T15" fmla="*/ 345992388 h 4735"/>
                        <a:gd name="T16" fmla="*/ 377300874 w 5358"/>
                        <a:gd name="T17" fmla="*/ 356889788 h 4735"/>
                        <a:gd name="T18" fmla="*/ 370528366 w 5358"/>
                        <a:gd name="T19" fmla="*/ 371832446 h 4735"/>
                        <a:gd name="T20" fmla="*/ 351989437 w 5358"/>
                        <a:gd name="T21" fmla="*/ 384546032 h 4735"/>
                        <a:gd name="T22" fmla="*/ 333450217 w 5358"/>
                        <a:gd name="T23" fmla="*/ 388261153 h 4735"/>
                        <a:gd name="T24" fmla="*/ 320921499 w 5358"/>
                        <a:gd name="T25" fmla="*/ 372327796 h 4735"/>
                        <a:gd name="T26" fmla="*/ 311609555 w 5358"/>
                        <a:gd name="T27" fmla="*/ 349212159 h 4735"/>
                        <a:gd name="T28" fmla="*/ 288245174 w 5358"/>
                        <a:gd name="T29" fmla="*/ 344341127 h 4735"/>
                        <a:gd name="T30" fmla="*/ 277663513 w 5358"/>
                        <a:gd name="T31" fmla="*/ 325023074 h 4735"/>
                        <a:gd name="T32" fmla="*/ 260986681 w 5358"/>
                        <a:gd name="T33" fmla="*/ 343020291 h 4735"/>
                        <a:gd name="T34" fmla="*/ 253537417 w 5358"/>
                        <a:gd name="T35" fmla="*/ 358871186 h 4735"/>
                        <a:gd name="T36" fmla="*/ 248542631 w 5358"/>
                        <a:gd name="T37" fmla="*/ 352266718 h 4735"/>
                        <a:gd name="T38" fmla="*/ 233897813 w 5358"/>
                        <a:gd name="T39" fmla="*/ 343267966 h 4735"/>
                        <a:gd name="T40" fmla="*/ 216289642 w 5358"/>
                        <a:gd name="T41" fmla="*/ 323372101 h 4735"/>
                        <a:gd name="T42" fmla="*/ 238722974 w 5358"/>
                        <a:gd name="T43" fmla="*/ 324692937 h 4735"/>
                        <a:gd name="T44" fmla="*/ 257939242 w 5358"/>
                        <a:gd name="T45" fmla="*/ 323206888 h 4735"/>
                        <a:gd name="T46" fmla="*/ 253114081 w 5358"/>
                        <a:gd name="T47" fmla="*/ 301824975 h 4735"/>
                        <a:gd name="T48" fmla="*/ 272923019 w 5358"/>
                        <a:gd name="T49" fmla="*/ 277966027 h 4735"/>
                        <a:gd name="T50" fmla="*/ 285790406 w 5358"/>
                        <a:gd name="T51" fmla="*/ 265665328 h 4735"/>
                        <a:gd name="T52" fmla="*/ 277494178 w 5358"/>
                        <a:gd name="T53" fmla="*/ 237348522 h 4735"/>
                        <a:gd name="T54" fmla="*/ 272923019 w 5358"/>
                        <a:gd name="T55" fmla="*/ 214975909 h 4735"/>
                        <a:gd name="T56" fmla="*/ 252775412 w 5358"/>
                        <a:gd name="T57" fmla="*/ 197969391 h 4735"/>
                        <a:gd name="T58" fmla="*/ 225516919 w 5358"/>
                        <a:gd name="T59" fmla="*/ 177000077 h 4735"/>
                        <a:gd name="T60" fmla="*/ 213157535 w 5358"/>
                        <a:gd name="T61" fmla="*/ 173202494 h 4735"/>
                        <a:gd name="T62" fmla="*/ 184459990 w 5358"/>
                        <a:gd name="T63" fmla="*/ 147032298 h 4735"/>
                        <a:gd name="T64" fmla="*/ 162703996 w 5358"/>
                        <a:gd name="T65" fmla="*/ 142326478 h 4735"/>
                        <a:gd name="T66" fmla="*/ 141540672 w 5358"/>
                        <a:gd name="T67" fmla="*/ 136300110 h 4735"/>
                        <a:gd name="T68" fmla="*/ 127234233 w 5358"/>
                        <a:gd name="T69" fmla="*/ 152068255 h 4735"/>
                        <a:gd name="T70" fmla="*/ 113943510 w 5358"/>
                        <a:gd name="T71" fmla="*/ 165607327 h 4735"/>
                        <a:gd name="T72" fmla="*/ 87870358 w 5358"/>
                        <a:gd name="T73" fmla="*/ 156113513 h 4735"/>
                        <a:gd name="T74" fmla="*/ 54686030 w 5358"/>
                        <a:gd name="T75" fmla="*/ 145298575 h 4735"/>
                        <a:gd name="T76" fmla="*/ 30729269 w 5358"/>
                        <a:gd name="T77" fmla="*/ 126558333 h 4735"/>
                        <a:gd name="T78" fmla="*/ 1947056 w 5358"/>
                        <a:gd name="T79" fmla="*/ 109221678 h 4735"/>
                        <a:gd name="T80" fmla="*/ 24295430 w 5358"/>
                        <a:gd name="T81" fmla="*/ 64806590 h 4735"/>
                        <a:gd name="T82" fmla="*/ 69923809 w 5358"/>
                        <a:gd name="T83" fmla="*/ 40369830 h 4735"/>
                        <a:gd name="T84" fmla="*/ 117583620 w 5358"/>
                        <a:gd name="T85" fmla="*/ 22785499 h 4735"/>
                        <a:gd name="T86" fmla="*/ 158132836 w 5358"/>
                        <a:gd name="T87" fmla="*/ 29637642 h 4735"/>
                        <a:gd name="T88" fmla="*/ 172100607 w 5358"/>
                        <a:gd name="T89" fmla="*/ 72236544 h 4735"/>
                        <a:gd name="T90" fmla="*/ 182936270 w 5358"/>
                        <a:gd name="T91" fmla="*/ 83711756 h 4735"/>
                        <a:gd name="T92" fmla="*/ 223823864 w 5358"/>
                        <a:gd name="T93" fmla="*/ 86188504 h 4735"/>
                        <a:gd name="T94" fmla="*/ 207401035 w 5358"/>
                        <a:gd name="T95" fmla="*/ 114092422 h 4735"/>
                        <a:gd name="T96" fmla="*/ 236606584 w 5358"/>
                        <a:gd name="T97" fmla="*/ 135309411 h 4735"/>
                        <a:gd name="T98" fmla="*/ 253875795 w 5358"/>
                        <a:gd name="T99" fmla="*/ 162140169 h 4735"/>
                        <a:gd name="T100" fmla="*/ 278679520 w 5358"/>
                        <a:gd name="T101" fmla="*/ 144885975 h 4735"/>
                        <a:gd name="T102" fmla="*/ 324222940 w 5358"/>
                        <a:gd name="T103" fmla="*/ 146619411 h 4735"/>
                        <a:gd name="T104" fmla="*/ 306869062 w 5358"/>
                        <a:gd name="T105" fmla="*/ 179476824 h 4735"/>
                        <a:gd name="T106" fmla="*/ 324730944 w 5358"/>
                        <a:gd name="T107" fmla="*/ 213324936 h 4735"/>
                        <a:gd name="T108" fmla="*/ 345470931 w 5358"/>
                        <a:gd name="T109" fmla="*/ 225708098 h 4735"/>
                        <a:gd name="T110" fmla="*/ 358168983 w 5358"/>
                        <a:gd name="T111" fmla="*/ 250887882 h 4735"/>
                        <a:gd name="T112" fmla="*/ 358338318 w 5358"/>
                        <a:gd name="T113" fmla="*/ 274663793 h 4735"/>
                        <a:gd name="T114" fmla="*/ 371883043 w 5358"/>
                        <a:gd name="T115" fmla="*/ 284570782 h 4735"/>
                        <a:gd name="T116" fmla="*/ 383057084 w 5358"/>
                        <a:gd name="T117" fmla="*/ 293734459 h 4735"/>
                        <a:gd name="T118" fmla="*/ 396093805 w 5358"/>
                        <a:gd name="T119" fmla="*/ 279369612 h 4735"/>
                        <a:gd name="T120" fmla="*/ 391099310 w 5358"/>
                        <a:gd name="T121" fmla="*/ 258152624 h 4735"/>
                        <a:gd name="T122" fmla="*/ 394316084 w 5358"/>
                        <a:gd name="T123" fmla="*/ 238421971 h 4735"/>
                        <a:gd name="T124" fmla="*/ 399395247 w 5358"/>
                        <a:gd name="T125" fmla="*/ 226368659 h 47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稻壳儿小白白(http://dwz.cn/Wu2UP)"/>
                    <p:cNvSpPr>
                      <a:spLocks/>
                    </p:cNvSpPr>
                    <p:nvPr/>
                  </p:nvSpPr>
                  <p:spPr bwMode="auto">
                    <a:xfrm>
                      <a:off x="5283200" y="3706813"/>
                      <a:ext cx="1166813" cy="1055687"/>
                    </a:xfrm>
                    <a:custGeom>
                      <a:avLst/>
                      <a:gdLst>
                        <a:gd name="T0" fmla="*/ 311008966 w 4006"/>
                        <a:gd name="T1" fmla="*/ 140065818 h 3723"/>
                        <a:gd name="T2" fmla="*/ 324328285 w 4006"/>
                        <a:gd name="T3" fmla="*/ 128728879 h 3723"/>
                        <a:gd name="T4" fmla="*/ 335526603 w 4006"/>
                        <a:gd name="T5" fmla="*/ 107582246 h 3723"/>
                        <a:gd name="T6" fmla="*/ 338835388 w 4006"/>
                        <a:gd name="T7" fmla="*/ 92626822 h 3723"/>
                        <a:gd name="T8" fmla="*/ 311348583 w 4006"/>
                        <a:gd name="T9" fmla="*/ 85390418 h 3723"/>
                        <a:gd name="T10" fmla="*/ 294466203 w 4006"/>
                        <a:gd name="T11" fmla="*/ 81772216 h 3723"/>
                        <a:gd name="T12" fmla="*/ 271729951 w 4006"/>
                        <a:gd name="T13" fmla="*/ 74696590 h 3723"/>
                        <a:gd name="T14" fmla="*/ 254762813 w 4006"/>
                        <a:gd name="T15" fmla="*/ 71721498 h 3723"/>
                        <a:gd name="T16" fmla="*/ 241443494 w 4006"/>
                        <a:gd name="T17" fmla="*/ 74133727 h 3723"/>
                        <a:gd name="T18" fmla="*/ 221506894 w 4006"/>
                        <a:gd name="T19" fmla="*/ 73329556 h 3723"/>
                        <a:gd name="T20" fmla="*/ 213956688 w 4006"/>
                        <a:gd name="T21" fmla="*/ 57972046 h 3723"/>
                        <a:gd name="T22" fmla="*/ 207169600 w 4006"/>
                        <a:gd name="T23" fmla="*/ 37227499 h 3723"/>
                        <a:gd name="T24" fmla="*/ 187148533 w 4006"/>
                        <a:gd name="T25" fmla="*/ 32081769 h 3723"/>
                        <a:gd name="T26" fmla="*/ 175101757 w 4006"/>
                        <a:gd name="T27" fmla="*/ 15437756 h 3723"/>
                        <a:gd name="T28" fmla="*/ 158134327 w 4006"/>
                        <a:gd name="T29" fmla="*/ 19136489 h 3723"/>
                        <a:gd name="T30" fmla="*/ 153977374 w 4006"/>
                        <a:gd name="T31" fmla="*/ 34574245 h 3723"/>
                        <a:gd name="T32" fmla="*/ 145239383 w 4006"/>
                        <a:gd name="T33" fmla="*/ 45750690 h 3723"/>
                        <a:gd name="T34" fmla="*/ 141421755 w 4006"/>
                        <a:gd name="T35" fmla="*/ 39800506 h 3723"/>
                        <a:gd name="T36" fmla="*/ 132768523 w 4006"/>
                        <a:gd name="T37" fmla="*/ 44705211 h 3723"/>
                        <a:gd name="T38" fmla="*/ 118431228 w 4006"/>
                        <a:gd name="T39" fmla="*/ 47438995 h 3723"/>
                        <a:gd name="T40" fmla="*/ 107656995 w 4006"/>
                        <a:gd name="T41" fmla="*/ 66253929 h 3723"/>
                        <a:gd name="T42" fmla="*/ 93065133 w 4006"/>
                        <a:gd name="T43" fmla="*/ 70756549 h 3723"/>
                        <a:gd name="T44" fmla="*/ 84411901 w 4006"/>
                        <a:gd name="T45" fmla="*/ 64324316 h 3723"/>
                        <a:gd name="T46" fmla="*/ 76691886 w 4006"/>
                        <a:gd name="T47" fmla="*/ 50655395 h 3723"/>
                        <a:gd name="T48" fmla="*/ 57433938 w 4006"/>
                        <a:gd name="T49" fmla="*/ 47599773 h 3723"/>
                        <a:gd name="T50" fmla="*/ 43096643 w 4006"/>
                        <a:gd name="T51" fmla="*/ 24604057 h 3723"/>
                        <a:gd name="T52" fmla="*/ 26299313 w 4006"/>
                        <a:gd name="T53" fmla="*/ 3457425 h 3723"/>
                        <a:gd name="T54" fmla="*/ 12301343 w 4006"/>
                        <a:gd name="T55" fmla="*/ 10533051 h 3723"/>
                        <a:gd name="T56" fmla="*/ 10180341 w 4006"/>
                        <a:gd name="T57" fmla="*/ 26212116 h 3723"/>
                        <a:gd name="T58" fmla="*/ 6702039 w 4006"/>
                        <a:gd name="T59" fmla="*/ 42051958 h 3723"/>
                        <a:gd name="T60" fmla="*/ 18070164 w 4006"/>
                        <a:gd name="T61" fmla="*/ 63600392 h 3723"/>
                        <a:gd name="T62" fmla="*/ 31643759 w 4006"/>
                        <a:gd name="T63" fmla="*/ 90857987 h 3723"/>
                        <a:gd name="T64" fmla="*/ 33934569 w 4006"/>
                        <a:gd name="T65" fmla="*/ 110959140 h 3723"/>
                        <a:gd name="T66" fmla="*/ 39957666 w 4006"/>
                        <a:gd name="T67" fmla="*/ 136447616 h 3723"/>
                        <a:gd name="T68" fmla="*/ 39109498 w 4006"/>
                        <a:gd name="T69" fmla="*/ 178178018 h 3723"/>
                        <a:gd name="T70" fmla="*/ 41569825 w 4006"/>
                        <a:gd name="T71" fmla="*/ 215003432 h 3723"/>
                        <a:gd name="T72" fmla="*/ 51325791 w 4006"/>
                        <a:gd name="T73" fmla="*/ 199565675 h 3723"/>
                        <a:gd name="T74" fmla="*/ 64390543 w 4006"/>
                        <a:gd name="T75" fmla="*/ 207686781 h 3723"/>
                        <a:gd name="T76" fmla="*/ 68208171 w 4006"/>
                        <a:gd name="T77" fmla="*/ 227707688 h 3723"/>
                        <a:gd name="T78" fmla="*/ 77540054 w 4006"/>
                        <a:gd name="T79" fmla="*/ 231566914 h 3723"/>
                        <a:gd name="T80" fmla="*/ 91198698 w 4006"/>
                        <a:gd name="T81" fmla="*/ 248050150 h 3723"/>
                        <a:gd name="T82" fmla="*/ 100276305 w 4006"/>
                        <a:gd name="T83" fmla="*/ 268231834 h 3723"/>
                        <a:gd name="T84" fmla="*/ 103584800 w 4006"/>
                        <a:gd name="T85" fmla="*/ 279729833 h 3723"/>
                        <a:gd name="T86" fmla="*/ 111474623 w 4006"/>
                        <a:gd name="T87" fmla="*/ 293318224 h 3723"/>
                        <a:gd name="T88" fmla="*/ 133956307 w 4006"/>
                        <a:gd name="T89" fmla="*/ 293318224 h 3723"/>
                        <a:gd name="T90" fmla="*/ 153892615 w 4006"/>
                        <a:gd name="T91" fmla="*/ 291790696 h 3723"/>
                        <a:gd name="T92" fmla="*/ 153044156 w 4006"/>
                        <a:gd name="T93" fmla="*/ 269920423 h 3723"/>
                        <a:gd name="T94" fmla="*/ 165684825 w 4006"/>
                        <a:gd name="T95" fmla="*/ 249175875 h 3723"/>
                        <a:gd name="T96" fmla="*/ 183585181 w 4006"/>
                        <a:gd name="T97" fmla="*/ 227948712 h 3723"/>
                        <a:gd name="T98" fmla="*/ 198516368 w 4006"/>
                        <a:gd name="T99" fmla="*/ 214199544 h 3723"/>
                        <a:gd name="T100" fmla="*/ 203521780 w 4006"/>
                        <a:gd name="T101" fmla="*/ 224652065 h 3723"/>
                        <a:gd name="T102" fmla="*/ 207339408 w 4006"/>
                        <a:gd name="T103" fmla="*/ 240572438 h 3723"/>
                        <a:gd name="T104" fmla="*/ 230245176 w 4006"/>
                        <a:gd name="T105" fmla="*/ 238079961 h 3723"/>
                        <a:gd name="T106" fmla="*/ 239237734 w 4006"/>
                        <a:gd name="T107" fmla="*/ 246200783 h 3723"/>
                        <a:gd name="T108" fmla="*/ 266385214 w 4006"/>
                        <a:gd name="T109" fmla="*/ 246281314 h 3723"/>
                        <a:gd name="T110" fmla="*/ 251539077 w 4006"/>
                        <a:gd name="T111" fmla="*/ 232531863 h 3723"/>
                        <a:gd name="T112" fmla="*/ 251029943 w 4006"/>
                        <a:gd name="T113" fmla="*/ 217737216 h 3723"/>
                        <a:gd name="T114" fmla="*/ 268845541 w 4006"/>
                        <a:gd name="T115" fmla="*/ 222802982 h 3723"/>
                        <a:gd name="T116" fmla="*/ 252726570 w 4006"/>
                        <a:gd name="T117" fmla="*/ 203183877 h 3723"/>
                        <a:gd name="T118" fmla="*/ 241019410 w 4006"/>
                        <a:gd name="T119" fmla="*/ 185092867 h 3723"/>
                        <a:gd name="T120" fmla="*/ 245855014 w 4006"/>
                        <a:gd name="T121" fmla="*/ 163946235 h 3723"/>
                        <a:gd name="T122" fmla="*/ 261295043 w 4006"/>
                        <a:gd name="T123" fmla="*/ 155584105 h 3723"/>
                        <a:gd name="T124" fmla="*/ 285982488 w 4006"/>
                        <a:gd name="T125" fmla="*/ 167644967 h 37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9" name="矩形 28"/>
                  <p:cNvSpPr/>
                  <p:nvPr/>
                </p:nvSpPr>
                <p:spPr bwMode="auto">
                  <a:xfrm>
                    <a:off x="9356436" y="1563183"/>
                    <a:ext cx="323273" cy="148936"/>
                  </a:xfrm>
                  <a:prstGeom prst="rect">
                    <a:avLst/>
                  </a:prstGeom>
                  <a:grp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400" b="0" i="0" u="none" strike="noStrike" cap="none" normalizeH="0" baseline="0">
                      <a:ln>
                        <a:noFill/>
                      </a:ln>
                      <a:solidFill>
                        <a:schemeClr val="tx1">
                          <a:lumMod val="50000"/>
                          <a:lumOff val="50000"/>
                        </a:schemeClr>
                      </a:solidFill>
                      <a:effectLst/>
                      <a:latin typeface="微软雅黑" panose="020B0503020204020204" pitchFamily="34" charset="-122"/>
                      <a:ea typeface="微软雅黑" panose="020B0503020204020204" pitchFamily="34" charset="-122"/>
                    </a:endParaRPr>
                  </a:p>
                </p:txBody>
              </p:sp>
            </p:grpSp>
          </p:grpSp>
          <p:grpSp>
            <p:nvGrpSpPr>
              <p:cNvPr id="38" name="组合 37"/>
              <p:cNvGrpSpPr/>
              <p:nvPr/>
            </p:nvGrpSpPr>
            <p:grpSpPr>
              <a:xfrm>
                <a:off x="4532313" y="1358900"/>
                <a:ext cx="5147396" cy="4016375"/>
                <a:chOff x="4532313" y="1358900"/>
                <a:chExt cx="5147396" cy="4016375"/>
              </a:xfrm>
              <a:solidFill>
                <a:srgbClr val="8CC739"/>
              </a:solidFill>
            </p:grpSpPr>
            <p:grpSp>
              <p:nvGrpSpPr>
                <p:cNvPr id="39" name="组合 38"/>
                <p:cNvGrpSpPr/>
                <p:nvPr/>
              </p:nvGrpSpPr>
              <p:grpSpPr>
                <a:xfrm>
                  <a:off x="4532313" y="1358900"/>
                  <a:ext cx="3954462" cy="4016375"/>
                  <a:chOff x="4532313" y="1358900"/>
                  <a:chExt cx="3954462" cy="4016375"/>
                </a:xfrm>
                <a:grpFill/>
              </p:grpSpPr>
              <p:sp>
                <p:nvSpPr>
                  <p:cNvPr id="41" name="稻壳儿小白白(http://dwz.cn/Wu2UP)"/>
                  <p:cNvSpPr>
                    <a:spLocks/>
                  </p:cNvSpPr>
                  <p:nvPr/>
                </p:nvSpPr>
                <p:spPr bwMode="auto">
                  <a:xfrm>
                    <a:off x="6994525" y="4281488"/>
                    <a:ext cx="525463" cy="701675"/>
                  </a:xfrm>
                  <a:custGeom>
                    <a:avLst/>
                    <a:gdLst>
                      <a:gd name="T0" fmla="*/ 93147285 w 1831"/>
                      <a:gd name="T1" fmla="*/ 9902044 h 2473"/>
                      <a:gd name="T2" fmla="*/ 96770999 w 1831"/>
                      <a:gd name="T3" fmla="*/ 17228065 h 2473"/>
                      <a:gd name="T4" fmla="*/ 104347883 w 1831"/>
                      <a:gd name="T5" fmla="*/ 8614174 h 2473"/>
                      <a:gd name="T6" fmla="*/ 109536507 w 1831"/>
                      <a:gd name="T7" fmla="*/ 6601363 h 2473"/>
                      <a:gd name="T8" fmla="*/ 121643393 w 1831"/>
                      <a:gd name="T9" fmla="*/ 14732338 h 2473"/>
                      <a:gd name="T10" fmla="*/ 131526173 w 1831"/>
                      <a:gd name="T11" fmla="*/ 14974079 h 2473"/>
                      <a:gd name="T12" fmla="*/ 139761966 w 1831"/>
                      <a:gd name="T13" fmla="*/ 21011946 h 2473"/>
                      <a:gd name="T14" fmla="*/ 134820719 w 1831"/>
                      <a:gd name="T15" fmla="*/ 27452148 h 2473"/>
                      <a:gd name="T16" fmla="*/ 141162148 w 1831"/>
                      <a:gd name="T17" fmla="*/ 35824864 h 2473"/>
                      <a:gd name="T18" fmla="*/ 147092045 w 1831"/>
                      <a:gd name="T19" fmla="*/ 42426227 h 2473"/>
                      <a:gd name="T20" fmla="*/ 150551033 w 1831"/>
                      <a:gd name="T21" fmla="*/ 55468076 h 2473"/>
                      <a:gd name="T22" fmla="*/ 148162773 w 1831"/>
                      <a:gd name="T23" fmla="*/ 63518470 h 2473"/>
                      <a:gd name="T24" fmla="*/ 140256148 w 1831"/>
                      <a:gd name="T25" fmla="*/ 70361574 h 2473"/>
                      <a:gd name="T26" fmla="*/ 131031991 w 1831"/>
                      <a:gd name="T27" fmla="*/ 75674783 h 2473"/>
                      <a:gd name="T28" fmla="*/ 122137288 w 1831"/>
                      <a:gd name="T29" fmla="*/ 72374102 h 2473"/>
                      <a:gd name="T30" fmla="*/ 111513236 w 1831"/>
                      <a:gd name="T31" fmla="*/ 82517888 h 2473"/>
                      <a:gd name="T32" fmla="*/ 107889521 w 1831"/>
                      <a:gd name="T33" fmla="*/ 87026143 h 2473"/>
                      <a:gd name="T34" fmla="*/ 112831054 w 1831"/>
                      <a:gd name="T35" fmla="*/ 96767310 h 2473"/>
                      <a:gd name="T36" fmla="*/ 101383078 w 1831"/>
                      <a:gd name="T37" fmla="*/ 107232851 h 2473"/>
                      <a:gd name="T38" fmla="*/ 94218013 w 1831"/>
                      <a:gd name="T39" fmla="*/ 119389164 h 2473"/>
                      <a:gd name="T40" fmla="*/ 96688636 w 1831"/>
                      <a:gd name="T41" fmla="*/ 129130331 h 2473"/>
                      <a:gd name="T42" fmla="*/ 91500012 w 1831"/>
                      <a:gd name="T43" fmla="*/ 136295191 h 2473"/>
                      <a:gd name="T44" fmla="*/ 88452843 w 1831"/>
                      <a:gd name="T45" fmla="*/ 145794900 h 2473"/>
                      <a:gd name="T46" fmla="*/ 83346582 w 1831"/>
                      <a:gd name="T47" fmla="*/ 152879178 h 2473"/>
                      <a:gd name="T48" fmla="*/ 80546504 w 1831"/>
                      <a:gd name="T49" fmla="*/ 167531219 h 2473"/>
                      <a:gd name="T50" fmla="*/ 78075594 w 1831"/>
                      <a:gd name="T51" fmla="*/ 177835883 h 2473"/>
                      <a:gd name="T52" fmla="*/ 76099153 w 1831"/>
                      <a:gd name="T53" fmla="*/ 182907634 h 2473"/>
                      <a:gd name="T54" fmla="*/ 76263880 w 1831"/>
                      <a:gd name="T55" fmla="*/ 193292878 h 2473"/>
                      <a:gd name="T56" fmla="*/ 67286814 w 1831"/>
                      <a:gd name="T57" fmla="*/ 190475112 h 2473"/>
                      <a:gd name="T58" fmla="*/ 55838838 w 1831"/>
                      <a:gd name="T59" fmla="*/ 191441228 h 2473"/>
                      <a:gd name="T60" fmla="*/ 45873695 w 1831"/>
                      <a:gd name="T61" fmla="*/ 195627444 h 2473"/>
                      <a:gd name="T62" fmla="*/ 38214160 w 1831"/>
                      <a:gd name="T63" fmla="*/ 196513263 h 2473"/>
                      <a:gd name="T64" fmla="*/ 28001926 w 1831"/>
                      <a:gd name="T65" fmla="*/ 195869186 h 2473"/>
                      <a:gd name="T66" fmla="*/ 28496108 w 1831"/>
                      <a:gd name="T67" fmla="*/ 190394815 h 2473"/>
                      <a:gd name="T68" fmla="*/ 39943797 w 1831"/>
                      <a:gd name="T69" fmla="*/ 176708890 h 2473"/>
                      <a:gd name="T70" fmla="*/ 40273252 w 1831"/>
                      <a:gd name="T71" fmla="*/ 170671023 h 2473"/>
                      <a:gd name="T72" fmla="*/ 28166653 w 1831"/>
                      <a:gd name="T73" fmla="*/ 170831901 h 2473"/>
                      <a:gd name="T74" fmla="*/ 17871769 w 1831"/>
                      <a:gd name="T75" fmla="*/ 168577915 h 2473"/>
                      <a:gd name="T76" fmla="*/ 14000963 w 1831"/>
                      <a:gd name="T77" fmla="*/ 158273252 h 2473"/>
                      <a:gd name="T78" fmla="*/ 21083665 w 1831"/>
                      <a:gd name="T79" fmla="*/ 142655096 h 2473"/>
                      <a:gd name="T80" fmla="*/ 14824600 w 1831"/>
                      <a:gd name="T81" fmla="*/ 139515575 h 2473"/>
                      <a:gd name="T82" fmla="*/ 18118860 w 1831"/>
                      <a:gd name="T83" fmla="*/ 127922758 h 2473"/>
                      <a:gd name="T84" fmla="*/ 10130158 w 1831"/>
                      <a:gd name="T85" fmla="*/ 118342468 h 2473"/>
                      <a:gd name="T86" fmla="*/ 8894702 w 1831"/>
                      <a:gd name="T87" fmla="*/ 104334788 h 2473"/>
                      <a:gd name="T88" fmla="*/ 2882441 w 1831"/>
                      <a:gd name="T89" fmla="*/ 100550907 h 2473"/>
                      <a:gd name="T90" fmla="*/ 658909 w 1831"/>
                      <a:gd name="T91" fmla="*/ 96686729 h 2473"/>
                      <a:gd name="T92" fmla="*/ 1894364 w 1831"/>
                      <a:gd name="T93" fmla="*/ 88797212 h 2473"/>
                      <a:gd name="T94" fmla="*/ 11941871 w 1831"/>
                      <a:gd name="T95" fmla="*/ 76399441 h 2473"/>
                      <a:gd name="T96" fmla="*/ 15565586 w 1831"/>
                      <a:gd name="T97" fmla="*/ 70120116 h 2473"/>
                      <a:gd name="T98" fmla="*/ 17954132 w 1831"/>
                      <a:gd name="T99" fmla="*/ 61023026 h 2473"/>
                      <a:gd name="T100" fmla="*/ 15895041 w 1831"/>
                      <a:gd name="T101" fmla="*/ 54019044 h 2473"/>
                      <a:gd name="T102" fmla="*/ 11447689 w 1831"/>
                      <a:gd name="T103" fmla="*/ 44358458 h 2473"/>
                      <a:gd name="T104" fmla="*/ 15565586 w 1831"/>
                      <a:gd name="T105" fmla="*/ 34536710 h 2473"/>
                      <a:gd name="T106" fmla="*/ 25778107 w 1831"/>
                      <a:gd name="T107" fmla="*/ 30269913 h 2473"/>
                      <a:gd name="T108" fmla="*/ 38955433 w 1831"/>
                      <a:gd name="T109" fmla="*/ 25600781 h 2473"/>
                      <a:gd name="T110" fmla="*/ 40026161 w 1831"/>
                      <a:gd name="T111" fmla="*/ 22863596 h 2473"/>
                      <a:gd name="T112" fmla="*/ 45791331 w 1831"/>
                      <a:gd name="T113" fmla="*/ 20931365 h 2473"/>
                      <a:gd name="T114" fmla="*/ 50321046 w 1831"/>
                      <a:gd name="T115" fmla="*/ 17630684 h 2473"/>
                      <a:gd name="T116" fmla="*/ 62510008 w 1831"/>
                      <a:gd name="T117" fmla="*/ 9982625 h 2473"/>
                      <a:gd name="T118" fmla="*/ 75275516 w 1831"/>
                      <a:gd name="T119" fmla="*/ 9902044 h 2473"/>
                      <a:gd name="T120" fmla="*/ 87711570 w 1831"/>
                      <a:gd name="T121" fmla="*/ 3139804 h 24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2" name="稻壳儿小白白(http://dwz.cn/Wu2UP)"/>
                  <p:cNvSpPr>
                    <a:spLocks/>
                  </p:cNvSpPr>
                  <p:nvPr/>
                </p:nvSpPr>
                <p:spPr bwMode="auto">
                  <a:xfrm>
                    <a:off x="7100888" y="3709988"/>
                    <a:ext cx="512762" cy="646112"/>
                  </a:xfrm>
                  <a:custGeom>
                    <a:avLst/>
                    <a:gdLst>
                      <a:gd name="T0" fmla="*/ 138546901 w 1769"/>
                      <a:gd name="T1" fmla="*/ 115108513 h 2242"/>
                      <a:gd name="T2" fmla="*/ 122751281 w 1769"/>
                      <a:gd name="T3" fmla="*/ 117932155 h 2242"/>
                      <a:gd name="T4" fmla="*/ 123759413 w 1769"/>
                      <a:gd name="T5" fmla="*/ 110042499 h 2242"/>
                      <a:gd name="T6" fmla="*/ 120902845 w 1769"/>
                      <a:gd name="T7" fmla="*/ 103730659 h 2242"/>
                      <a:gd name="T8" fmla="*/ 116954085 w 1769"/>
                      <a:gd name="T9" fmla="*/ 101571285 h 2242"/>
                      <a:gd name="T10" fmla="*/ 108215971 w 1769"/>
                      <a:gd name="T11" fmla="*/ 95176447 h 2242"/>
                      <a:gd name="T12" fmla="*/ 114265345 w 1769"/>
                      <a:gd name="T13" fmla="*/ 83466028 h 2242"/>
                      <a:gd name="T14" fmla="*/ 112921265 w 1769"/>
                      <a:gd name="T15" fmla="*/ 72918725 h 2242"/>
                      <a:gd name="T16" fmla="*/ 123591584 w 1769"/>
                      <a:gd name="T17" fmla="*/ 69762805 h 2242"/>
                      <a:gd name="T18" fmla="*/ 130480972 w 1769"/>
                      <a:gd name="T19" fmla="*/ 63699957 h 2242"/>
                      <a:gd name="T20" fmla="*/ 119642534 w 1769"/>
                      <a:gd name="T21" fmla="*/ 55893299 h 2242"/>
                      <a:gd name="T22" fmla="*/ 115189708 w 1769"/>
                      <a:gd name="T23" fmla="*/ 64281516 h 2242"/>
                      <a:gd name="T24" fmla="*/ 101242524 w 1769"/>
                      <a:gd name="T25" fmla="*/ 57471115 h 2242"/>
                      <a:gd name="T26" fmla="*/ 95529387 w 1769"/>
                      <a:gd name="T27" fmla="*/ 50162729 h 2242"/>
                      <a:gd name="T28" fmla="*/ 91328449 w 1769"/>
                      <a:gd name="T29" fmla="*/ 43601609 h 2242"/>
                      <a:gd name="T30" fmla="*/ 94941261 w 1769"/>
                      <a:gd name="T31" fmla="*/ 34383130 h 2242"/>
                      <a:gd name="T32" fmla="*/ 83766586 w 1769"/>
                      <a:gd name="T33" fmla="*/ 30230664 h 2242"/>
                      <a:gd name="T34" fmla="*/ 79817826 w 1769"/>
                      <a:gd name="T35" fmla="*/ 22423718 h 2242"/>
                      <a:gd name="T36" fmla="*/ 73348445 w 1769"/>
                      <a:gd name="T37" fmla="*/ 20513624 h 2242"/>
                      <a:gd name="T38" fmla="*/ 61333756 w 1769"/>
                      <a:gd name="T39" fmla="*/ 17274706 h 2242"/>
                      <a:gd name="T40" fmla="*/ 54444078 w 1769"/>
                      <a:gd name="T41" fmla="*/ 8221934 h 2242"/>
                      <a:gd name="T42" fmla="*/ 40496893 w 1769"/>
                      <a:gd name="T43" fmla="*/ 0 h 2242"/>
                      <a:gd name="T44" fmla="*/ 38312510 w 1769"/>
                      <a:gd name="T45" fmla="*/ 11377854 h 2242"/>
                      <a:gd name="T46" fmla="*/ 46462208 w 1769"/>
                      <a:gd name="T47" fmla="*/ 19267798 h 2242"/>
                      <a:gd name="T48" fmla="*/ 43605640 w 1769"/>
                      <a:gd name="T49" fmla="*/ 29649106 h 2242"/>
                      <a:gd name="T50" fmla="*/ 32851261 w 1769"/>
                      <a:gd name="T51" fmla="*/ 30811934 h 2242"/>
                      <a:gd name="T52" fmla="*/ 23861259 w 1769"/>
                      <a:gd name="T53" fmla="*/ 22589712 h 2242"/>
                      <a:gd name="T54" fmla="*/ 19324374 w 1769"/>
                      <a:gd name="T55" fmla="*/ 30230664 h 2242"/>
                      <a:gd name="T56" fmla="*/ 19744381 w 1769"/>
                      <a:gd name="T57" fmla="*/ 40528975 h 2242"/>
                      <a:gd name="T58" fmla="*/ 12350637 w 1769"/>
                      <a:gd name="T59" fmla="*/ 51242272 h 2242"/>
                      <a:gd name="T60" fmla="*/ 1008132 w 1769"/>
                      <a:gd name="T61" fmla="*/ 57637398 h 2242"/>
                      <a:gd name="T62" fmla="*/ 3108746 w 1769"/>
                      <a:gd name="T63" fmla="*/ 66108612 h 2242"/>
                      <a:gd name="T64" fmla="*/ 8905943 w 1769"/>
                      <a:gd name="T65" fmla="*/ 74911816 h 2242"/>
                      <a:gd name="T66" fmla="*/ 16215627 w 1769"/>
                      <a:gd name="T67" fmla="*/ 78151022 h 2242"/>
                      <a:gd name="T68" fmla="*/ 26129702 w 1769"/>
                      <a:gd name="T69" fmla="*/ 79645840 h 2242"/>
                      <a:gd name="T70" fmla="*/ 30750937 w 1769"/>
                      <a:gd name="T71" fmla="*/ 78400014 h 2242"/>
                      <a:gd name="T72" fmla="*/ 32179076 w 1769"/>
                      <a:gd name="T73" fmla="*/ 100574739 h 2242"/>
                      <a:gd name="T74" fmla="*/ 19492202 w 1769"/>
                      <a:gd name="T75" fmla="*/ 110374777 h 2242"/>
                      <a:gd name="T76" fmla="*/ 21928764 w 1769"/>
                      <a:gd name="T77" fmla="*/ 125739101 h 2242"/>
                      <a:gd name="T78" fmla="*/ 32851261 w 1769"/>
                      <a:gd name="T79" fmla="*/ 128064470 h 2242"/>
                      <a:gd name="T80" fmla="*/ 34111572 w 1769"/>
                      <a:gd name="T81" fmla="*/ 137615228 h 2242"/>
                      <a:gd name="T82" fmla="*/ 31170944 w 1769"/>
                      <a:gd name="T83" fmla="*/ 146418720 h 2242"/>
                      <a:gd name="T84" fmla="*/ 34867816 w 1769"/>
                      <a:gd name="T85" fmla="*/ 155969477 h 2242"/>
                      <a:gd name="T86" fmla="*/ 41589375 w 1769"/>
                      <a:gd name="T87" fmla="*/ 169922269 h 2242"/>
                      <a:gd name="T88" fmla="*/ 48730941 w 1769"/>
                      <a:gd name="T89" fmla="*/ 176234109 h 2242"/>
                      <a:gd name="T90" fmla="*/ 63014073 w 1769"/>
                      <a:gd name="T91" fmla="*/ 166683063 h 2242"/>
                      <a:gd name="T92" fmla="*/ 62173769 w 1769"/>
                      <a:gd name="T93" fmla="*/ 176317106 h 2242"/>
                      <a:gd name="T94" fmla="*/ 67550959 w 1769"/>
                      <a:gd name="T95" fmla="*/ 182794941 h 2242"/>
                      <a:gd name="T96" fmla="*/ 73264385 w 1769"/>
                      <a:gd name="T97" fmla="*/ 173991737 h 2242"/>
                      <a:gd name="T98" fmla="*/ 81245965 w 1769"/>
                      <a:gd name="T99" fmla="*/ 173078189 h 2242"/>
                      <a:gd name="T100" fmla="*/ 92672528 w 1769"/>
                      <a:gd name="T101" fmla="*/ 181964678 h 2242"/>
                      <a:gd name="T102" fmla="*/ 106115647 w 1769"/>
                      <a:gd name="T103" fmla="*/ 181715398 h 2242"/>
                      <a:gd name="T104" fmla="*/ 114181286 w 1769"/>
                      <a:gd name="T105" fmla="*/ 181798395 h 2242"/>
                      <a:gd name="T106" fmla="*/ 119894712 w 1769"/>
                      <a:gd name="T107" fmla="*/ 177479935 h 2242"/>
                      <a:gd name="T108" fmla="*/ 127960351 w 1769"/>
                      <a:gd name="T109" fmla="*/ 165935798 h 2242"/>
                      <a:gd name="T110" fmla="*/ 129304721 w 1769"/>
                      <a:gd name="T111" fmla="*/ 156384753 h 2242"/>
                      <a:gd name="T112" fmla="*/ 133337830 w 1769"/>
                      <a:gd name="T113" fmla="*/ 150903463 h 2242"/>
                      <a:gd name="T114" fmla="*/ 143083787 w 1769"/>
                      <a:gd name="T115" fmla="*/ 147664546 h 2242"/>
                      <a:gd name="T116" fmla="*/ 140395337 w 1769"/>
                      <a:gd name="T117" fmla="*/ 138944051 h 2242"/>
                      <a:gd name="T118" fmla="*/ 145268460 w 1769"/>
                      <a:gd name="T119" fmla="*/ 133878038 h 2242"/>
                      <a:gd name="T120" fmla="*/ 148376917 w 1769"/>
                      <a:gd name="T121" fmla="*/ 119925534 h 22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4532313" y="1358900"/>
                    <a:ext cx="3954462" cy="4016375"/>
                    <a:chOff x="4532313" y="1358900"/>
                    <a:chExt cx="3954462" cy="4016375"/>
                  </a:xfrm>
                  <a:grpFill/>
                </p:grpSpPr>
                <p:sp>
                  <p:nvSpPr>
                    <p:cNvPr id="44" name="稻壳儿小白白(http://dwz.cn/Wu2UP)"/>
                    <p:cNvSpPr>
                      <a:spLocks/>
                    </p:cNvSpPr>
                    <p:nvPr/>
                  </p:nvSpPr>
                  <p:spPr bwMode="auto">
                    <a:xfrm>
                      <a:off x="6408738" y="3911600"/>
                      <a:ext cx="835025" cy="522288"/>
                    </a:xfrm>
                    <a:custGeom>
                      <a:avLst/>
                      <a:gdLst>
                        <a:gd name="T0" fmla="*/ 235156603 w 2869"/>
                        <a:gd name="T1" fmla="*/ 100527635 h 1815"/>
                        <a:gd name="T2" fmla="*/ 231598797 w 2869"/>
                        <a:gd name="T3" fmla="*/ 89100318 h 1815"/>
                        <a:gd name="T4" fmla="*/ 235156603 w 2869"/>
                        <a:gd name="T5" fmla="*/ 79163322 h 1815"/>
                        <a:gd name="T6" fmla="*/ 229227023 w 2869"/>
                        <a:gd name="T7" fmla="*/ 70386006 h 1815"/>
                        <a:gd name="T8" fmla="*/ 217706356 w 2869"/>
                        <a:gd name="T9" fmla="*/ 63181597 h 1815"/>
                        <a:gd name="T10" fmla="*/ 211268310 w 2869"/>
                        <a:gd name="T11" fmla="*/ 59952332 h 1815"/>
                        <a:gd name="T12" fmla="*/ 203474841 w 2869"/>
                        <a:gd name="T13" fmla="*/ 60863098 h 1815"/>
                        <a:gd name="T14" fmla="*/ 192038869 w 2869"/>
                        <a:gd name="T15" fmla="*/ 54569744 h 1815"/>
                        <a:gd name="T16" fmla="*/ 178061732 w 2869"/>
                        <a:gd name="T17" fmla="*/ 49352907 h 1815"/>
                        <a:gd name="T18" fmla="*/ 170692033 w 2869"/>
                        <a:gd name="T19" fmla="*/ 49021693 h 1815"/>
                        <a:gd name="T20" fmla="*/ 166964544 w 2869"/>
                        <a:gd name="T21" fmla="*/ 37842715 h 1815"/>
                        <a:gd name="T22" fmla="*/ 164253987 w 2869"/>
                        <a:gd name="T23" fmla="*/ 28237220 h 1815"/>
                        <a:gd name="T24" fmla="*/ 151970766 w 2869"/>
                        <a:gd name="T25" fmla="*/ 31218147 h 1815"/>
                        <a:gd name="T26" fmla="*/ 140789173 w 2869"/>
                        <a:gd name="T27" fmla="*/ 30141629 h 1815"/>
                        <a:gd name="T28" fmla="*/ 116053631 w 2869"/>
                        <a:gd name="T29" fmla="*/ 29479201 h 1815"/>
                        <a:gd name="T30" fmla="*/ 100551388 w 2869"/>
                        <a:gd name="T31" fmla="*/ 23931150 h 1815"/>
                        <a:gd name="T32" fmla="*/ 89115707 w 2869"/>
                        <a:gd name="T33" fmla="*/ 12089744 h 1815"/>
                        <a:gd name="T34" fmla="*/ 80051510 w 2869"/>
                        <a:gd name="T35" fmla="*/ 331214 h 1815"/>
                        <a:gd name="T36" fmla="*/ 69801570 w 2869"/>
                        <a:gd name="T37" fmla="*/ 3560767 h 1815"/>
                        <a:gd name="T38" fmla="*/ 57179567 w 2869"/>
                        <a:gd name="T39" fmla="*/ 2484249 h 1815"/>
                        <a:gd name="T40" fmla="*/ 36849080 w 2869"/>
                        <a:gd name="T41" fmla="*/ 579553 h 1815"/>
                        <a:gd name="T42" fmla="*/ 43964692 w 2869"/>
                        <a:gd name="T43" fmla="*/ 8363514 h 1815"/>
                        <a:gd name="T44" fmla="*/ 55570055 w 2869"/>
                        <a:gd name="T45" fmla="*/ 16147476 h 1815"/>
                        <a:gd name="T46" fmla="*/ 49386388 w 2869"/>
                        <a:gd name="T47" fmla="*/ 25256006 h 1815"/>
                        <a:gd name="T48" fmla="*/ 37611633 w 2869"/>
                        <a:gd name="T49" fmla="*/ 28237220 h 1815"/>
                        <a:gd name="T50" fmla="*/ 38204504 w 2869"/>
                        <a:gd name="T51" fmla="*/ 43887731 h 1815"/>
                        <a:gd name="T52" fmla="*/ 42185789 w 2869"/>
                        <a:gd name="T53" fmla="*/ 58378849 h 1815"/>
                        <a:gd name="T54" fmla="*/ 54977184 w 2869"/>
                        <a:gd name="T55" fmla="*/ 66576900 h 1815"/>
                        <a:gd name="T56" fmla="*/ 53452369 w 2869"/>
                        <a:gd name="T57" fmla="*/ 87361373 h 1815"/>
                        <a:gd name="T58" fmla="*/ 38373895 w 2869"/>
                        <a:gd name="T59" fmla="*/ 92826548 h 1815"/>
                        <a:gd name="T60" fmla="*/ 29733468 w 2869"/>
                        <a:gd name="T61" fmla="*/ 95559136 h 1815"/>
                        <a:gd name="T62" fmla="*/ 19737616 w 2869"/>
                        <a:gd name="T63" fmla="*/ 93985941 h 1815"/>
                        <a:gd name="T64" fmla="*/ 8809819 w 2869"/>
                        <a:gd name="T65" fmla="*/ 96387315 h 1815"/>
                        <a:gd name="T66" fmla="*/ 3727198 w 2869"/>
                        <a:gd name="T67" fmla="*/ 106324024 h 1815"/>
                        <a:gd name="T68" fmla="*/ 4574447 w 2869"/>
                        <a:gd name="T69" fmla="*/ 121063769 h 1815"/>
                        <a:gd name="T70" fmla="*/ 4574447 w 2869"/>
                        <a:gd name="T71" fmla="*/ 127936676 h 1815"/>
                        <a:gd name="T72" fmla="*/ 14316211 w 2869"/>
                        <a:gd name="T73" fmla="*/ 130835014 h 1815"/>
                        <a:gd name="T74" fmla="*/ 18043409 w 2869"/>
                        <a:gd name="T75" fmla="*/ 142262331 h 1815"/>
                        <a:gd name="T76" fmla="*/ 26599141 w 2869"/>
                        <a:gd name="T77" fmla="*/ 149632203 h 1815"/>
                        <a:gd name="T78" fmla="*/ 30411034 w 2869"/>
                        <a:gd name="T79" fmla="*/ 141268688 h 1815"/>
                        <a:gd name="T80" fmla="*/ 41084743 w 2869"/>
                        <a:gd name="T81" fmla="*/ 131331979 h 1815"/>
                        <a:gd name="T82" fmla="*/ 56925479 w 2869"/>
                        <a:gd name="T83" fmla="*/ 126197730 h 1815"/>
                        <a:gd name="T84" fmla="*/ 70733224 w 2869"/>
                        <a:gd name="T85" fmla="*/ 126528944 h 1815"/>
                        <a:gd name="T86" fmla="*/ 65735298 w 2869"/>
                        <a:gd name="T87" fmla="*/ 116095270 h 1815"/>
                        <a:gd name="T88" fmla="*/ 75477063 w 2869"/>
                        <a:gd name="T89" fmla="*/ 112783130 h 1815"/>
                        <a:gd name="T90" fmla="*/ 92588818 w 2869"/>
                        <a:gd name="T91" fmla="*/ 118331181 h 1815"/>
                        <a:gd name="T92" fmla="*/ 108260162 w 2869"/>
                        <a:gd name="T93" fmla="*/ 121809072 h 1815"/>
                        <a:gd name="T94" fmla="*/ 119018276 w 2869"/>
                        <a:gd name="T95" fmla="*/ 130338050 h 1815"/>
                        <a:gd name="T96" fmla="*/ 127404907 w 2869"/>
                        <a:gd name="T97" fmla="*/ 131580318 h 1815"/>
                        <a:gd name="T98" fmla="*/ 140111316 w 2869"/>
                        <a:gd name="T99" fmla="*/ 125121213 h 1815"/>
                        <a:gd name="T100" fmla="*/ 146718753 w 2869"/>
                        <a:gd name="T101" fmla="*/ 127771213 h 1815"/>
                        <a:gd name="T102" fmla="*/ 148328264 w 2869"/>
                        <a:gd name="T103" fmla="*/ 136300190 h 1815"/>
                        <a:gd name="T104" fmla="*/ 162559780 w 2869"/>
                        <a:gd name="T105" fmla="*/ 122388625 h 1815"/>
                        <a:gd name="T106" fmla="*/ 166879848 w 2869"/>
                        <a:gd name="T107" fmla="*/ 132325622 h 1815"/>
                        <a:gd name="T108" fmla="*/ 167896489 w 2869"/>
                        <a:gd name="T109" fmla="*/ 143504599 h 1815"/>
                        <a:gd name="T110" fmla="*/ 173148502 w 2869"/>
                        <a:gd name="T111" fmla="*/ 148721436 h 1815"/>
                        <a:gd name="T112" fmla="*/ 184838561 w 2869"/>
                        <a:gd name="T113" fmla="*/ 142924759 h 1815"/>
                        <a:gd name="T114" fmla="*/ 199070076 w 2869"/>
                        <a:gd name="T115" fmla="*/ 136134727 h 1815"/>
                        <a:gd name="T116" fmla="*/ 206355080 w 2869"/>
                        <a:gd name="T117" fmla="*/ 131497443 h 1815"/>
                        <a:gd name="T118" fmla="*/ 213470692 w 2869"/>
                        <a:gd name="T119" fmla="*/ 130255462 h 1815"/>
                        <a:gd name="T120" fmla="*/ 219569955 w 2869"/>
                        <a:gd name="T121" fmla="*/ 125783641 h 1815"/>
                        <a:gd name="T122" fmla="*/ 234817820 w 2869"/>
                        <a:gd name="T123" fmla="*/ 121394983 h 18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5" name="稻壳儿小白白(http://dwz.cn/Wu2UP)"/>
                    <p:cNvSpPr>
                      <a:spLocks/>
                    </p:cNvSpPr>
                    <p:nvPr/>
                  </p:nvSpPr>
                  <p:spPr bwMode="auto">
                    <a:xfrm>
                      <a:off x="7610475" y="2184400"/>
                      <a:ext cx="876300" cy="647700"/>
                    </a:xfrm>
                    <a:custGeom>
                      <a:avLst/>
                      <a:gdLst>
                        <a:gd name="T0" fmla="*/ 248419918 w 3070"/>
                        <a:gd name="T1" fmla="*/ 86786664 h 2270"/>
                        <a:gd name="T2" fmla="*/ 237257797 w 3070"/>
                        <a:gd name="T3" fmla="*/ 92322930 h 2270"/>
                        <a:gd name="T4" fmla="*/ 239457395 w 3070"/>
                        <a:gd name="T5" fmla="*/ 101034067 h 2270"/>
                        <a:gd name="T6" fmla="*/ 236116894 w 3070"/>
                        <a:gd name="T7" fmla="*/ 102418204 h 2270"/>
                        <a:gd name="T8" fmla="*/ 228784233 w 3070"/>
                        <a:gd name="T9" fmla="*/ 93136977 h 2270"/>
                        <a:gd name="T10" fmla="*/ 219821710 w 3070"/>
                        <a:gd name="T11" fmla="*/ 89473335 h 2270"/>
                        <a:gd name="T12" fmla="*/ 217703462 w 3070"/>
                        <a:gd name="T13" fmla="*/ 110803780 h 2270"/>
                        <a:gd name="T14" fmla="*/ 208659589 w 3070"/>
                        <a:gd name="T15" fmla="*/ 113083284 h 2270"/>
                        <a:gd name="T16" fmla="*/ 200104675 w 3070"/>
                        <a:gd name="T17" fmla="*/ 130017358 h 2270"/>
                        <a:gd name="T18" fmla="*/ 184461435 w 3070"/>
                        <a:gd name="T19" fmla="*/ 132622424 h 2270"/>
                        <a:gd name="T20" fmla="*/ 184135463 w 3070"/>
                        <a:gd name="T21" fmla="*/ 144508718 h 2270"/>
                        <a:gd name="T22" fmla="*/ 182668874 w 3070"/>
                        <a:gd name="T23" fmla="*/ 155743888 h 2270"/>
                        <a:gd name="T24" fmla="*/ 163684848 w 3070"/>
                        <a:gd name="T25" fmla="*/ 157290664 h 2270"/>
                        <a:gd name="T26" fmla="*/ 155944864 w 3070"/>
                        <a:gd name="T27" fmla="*/ 151429121 h 2270"/>
                        <a:gd name="T28" fmla="*/ 149345211 w 3070"/>
                        <a:gd name="T29" fmla="*/ 150533469 h 2270"/>
                        <a:gd name="T30" fmla="*/ 143397504 w 3070"/>
                        <a:gd name="T31" fmla="*/ 161198549 h 2270"/>
                        <a:gd name="T32" fmla="*/ 137531146 w 3070"/>
                        <a:gd name="T33" fmla="*/ 174061814 h 2270"/>
                        <a:gd name="T34" fmla="*/ 128079951 w 3070"/>
                        <a:gd name="T35" fmla="*/ 184320012 h 2270"/>
                        <a:gd name="T36" fmla="*/ 124821085 w 3070"/>
                        <a:gd name="T37" fmla="*/ 180167884 h 2270"/>
                        <a:gd name="T38" fmla="*/ 123272860 w 3070"/>
                        <a:gd name="T39" fmla="*/ 171863628 h 2270"/>
                        <a:gd name="T40" fmla="*/ 111133108 w 3070"/>
                        <a:gd name="T41" fmla="*/ 157534907 h 2270"/>
                        <a:gd name="T42" fmla="*/ 111866403 w 3070"/>
                        <a:gd name="T43" fmla="*/ 140438194 h 2270"/>
                        <a:gd name="T44" fmla="*/ 103637175 w 3070"/>
                        <a:gd name="T45" fmla="*/ 135146172 h 2270"/>
                        <a:gd name="T46" fmla="*/ 97282145 w 3070"/>
                        <a:gd name="T47" fmla="*/ 125376744 h 2270"/>
                        <a:gd name="T48" fmla="*/ 91904746 w 3070"/>
                        <a:gd name="T49" fmla="*/ 113246208 h 2270"/>
                        <a:gd name="T50" fmla="*/ 81883242 w 3070"/>
                        <a:gd name="T51" fmla="*/ 119759159 h 2270"/>
                        <a:gd name="T52" fmla="*/ 80335302 w 3070"/>
                        <a:gd name="T53" fmla="*/ 112431875 h 2270"/>
                        <a:gd name="T54" fmla="*/ 66321353 w 3070"/>
                        <a:gd name="T55" fmla="*/ 103476495 h 2270"/>
                        <a:gd name="T56" fmla="*/ 56788522 w 3070"/>
                        <a:gd name="T57" fmla="*/ 103639419 h 2270"/>
                        <a:gd name="T58" fmla="*/ 55159232 w 3070"/>
                        <a:gd name="T59" fmla="*/ 95660725 h 2270"/>
                        <a:gd name="T60" fmla="*/ 48803916 w 3070"/>
                        <a:gd name="T61" fmla="*/ 79133817 h 2270"/>
                        <a:gd name="T62" fmla="*/ 37723431 w 3070"/>
                        <a:gd name="T63" fmla="*/ 67410447 h 2270"/>
                        <a:gd name="T64" fmla="*/ 20613316 w 3070"/>
                        <a:gd name="T65" fmla="*/ 70422680 h 2270"/>
                        <a:gd name="T66" fmla="*/ 14828594 w 3070"/>
                        <a:gd name="T67" fmla="*/ 60245801 h 2270"/>
                        <a:gd name="T68" fmla="*/ 15561889 w 3070"/>
                        <a:gd name="T69" fmla="*/ 43474651 h 2270"/>
                        <a:gd name="T70" fmla="*/ 8310578 w 3070"/>
                        <a:gd name="T71" fmla="*/ 29797339 h 2270"/>
                        <a:gd name="T72" fmla="*/ 2525856 w 3070"/>
                        <a:gd name="T73" fmla="*/ 23284102 h 2270"/>
                        <a:gd name="T74" fmla="*/ 7740269 w 3070"/>
                        <a:gd name="T75" fmla="*/ 17422559 h 2270"/>
                        <a:gd name="T76" fmla="*/ 19228363 w 3070"/>
                        <a:gd name="T77" fmla="*/ 18643773 h 2270"/>
                        <a:gd name="T78" fmla="*/ 25990715 w 3070"/>
                        <a:gd name="T79" fmla="*/ 12537703 h 2270"/>
                        <a:gd name="T80" fmla="*/ 35930869 w 3070"/>
                        <a:gd name="T81" fmla="*/ 3663642 h 2270"/>
                        <a:gd name="T82" fmla="*/ 51085436 w 3070"/>
                        <a:gd name="T83" fmla="*/ 81319 h 2270"/>
                        <a:gd name="T84" fmla="*/ 56381199 w 3070"/>
                        <a:gd name="T85" fmla="*/ 13107508 h 2270"/>
                        <a:gd name="T86" fmla="*/ 69335882 w 3070"/>
                        <a:gd name="T87" fmla="*/ 28494805 h 2270"/>
                        <a:gd name="T88" fmla="*/ 82860873 w 3070"/>
                        <a:gd name="T89" fmla="*/ 24423997 h 2270"/>
                        <a:gd name="T90" fmla="*/ 95245247 w 3070"/>
                        <a:gd name="T91" fmla="*/ 22388735 h 2270"/>
                        <a:gd name="T92" fmla="*/ 105674073 w 3070"/>
                        <a:gd name="T93" fmla="*/ 31507038 h 2270"/>
                        <a:gd name="T94" fmla="*/ 124821085 w 3070"/>
                        <a:gd name="T95" fmla="*/ 27843396 h 2270"/>
                        <a:gd name="T96" fmla="*/ 137286810 w 3070"/>
                        <a:gd name="T97" fmla="*/ 36798776 h 2270"/>
                        <a:gd name="T98" fmla="*/ 139731030 w 3070"/>
                        <a:gd name="T99" fmla="*/ 48847993 h 2270"/>
                        <a:gd name="T100" fmla="*/ 150567464 w 3070"/>
                        <a:gd name="T101" fmla="*/ 47464141 h 2270"/>
                        <a:gd name="T102" fmla="*/ 155537256 w 3070"/>
                        <a:gd name="T103" fmla="*/ 60083163 h 2270"/>
                        <a:gd name="T104" fmla="*/ 165314423 w 3070"/>
                        <a:gd name="T105" fmla="*/ 58861949 h 2270"/>
                        <a:gd name="T106" fmla="*/ 169877177 w 3070"/>
                        <a:gd name="T107" fmla="*/ 45754441 h 2270"/>
                        <a:gd name="T108" fmla="*/ 182179916 w 3070"/>
                        <a:gd name="T109" fmla="*/ 65293581 h 2270"/>
                        <a:gd name="T110" fmla="*/ 192690378 w 3070"/>
                        <a:gd name="T111" fmla="*/ 75633099 h 2270"/>
                        <a:gd name="T112" fmla="*/ 199045408 w 3070"/>
                        <a:gd name="T113" fmla="*/ 64968019 h 2270"/>
                        <a:gd name="T114" fmla="*/ 211755754 w 3070"/>
                        <a:gd name="T115" fmla="*/ 54465578 h 2270"/>
                        <a:gd name="T116" fmla="*/ 221777258 w 3070"/>
                        <a:gd name="T117" fmla="*/ 51453345 h 2270"/>
                        <a:gd name="T118" fmla="*/ 227887952 w 3070"/>
                        <a:gd name="T119" fmla="*/ 64235291 h 2270"/>
                        <a:gd name="T120" fmla="*/ 241820266 w 3070"/>
                        <a:gd name="T121" fmla="*/ 67003281 h 22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6" name="稻壳儿小白白(http://dwz.cn/Wu2UP)"/>
                    <p:cNvSpPr>
                      <a:spLocks noEditPoints="1"/>
                    </p:cNvSpPr>
                    <p:nvPr/>
                  </p:nvSpPr>
                  <p:spPr bwMode="auto">
                    <a:xfrm>
                      <a:off x="7410450" y="2525713"/>
                      <a:ext cx="654050" cy="630237"/>
                    </a:xfrm>
                    <a:custGeom>
                      <a:avLst/>
                      <a:gdLst>
                        <a:gd name="T0" fmla="*/ 22643968 w 2212"/>
                        <a:gd name="T1" fmla="*/ 127639274 h 2187"/>
                        <a:gd name="T2" fmla="*/ 11977808 w 2212"/>
                        <a:gd name="T3" fmla="*/ 120580447 h 2187"/>
                        <a:gd name="T4" fmla="*/ 699289 w 2212"/>
                        <a:gd name="T5" fmla="*/ 112359125 h 2187"/>
                        <a:gd name="T6" fmla="*/ 2273208 w 2212"/>
                        <a:gd name="T7" fmla="*/ 103722544 h 2187"/>
                        <a:gd name="T8" fmla="*/ 9005015 w 2212"/>
                        <a:gd name="T9" fmla="*/ 93923180 h 2187"/>
                        <a:gd name="T10" fmla="*/ 13463909 w 2212"/>
                        <a:gd name="T11" fmla="*/ 86117117 h 2187"/>
                        <a:gd name="T12" fmla="*/ 10054392 w 2212"/>
                        <a:gd name="T13" fmla="*/ 76234759 h 2187"/>
                        <a:gd name="T14" fmla="*/ 7343870 w 2212"/>
                        <a:gd name="T15" fmla="*/ 60373362 h 2187"/>
                        <a:gd name="T16" fmla="*/ 19146634 w 2212"/>
                        <a:gd name="T17" fmla="*/ 58463343 h 2187"/>
                        <a:gd name="T18" fmla="*/ 29725567 w 2212"/>
                        <a:gd name="T19" fmla="*/ 75570517 h 2187"/>
                        <a:gd name="T20" fmla="*/ 39255419 w 2212"/>
                        <a:gd name="T21" fmla="*/ 65355894 h 2187"/>
                        <a:gd name="T22" fmla="*/ 54467699 w 2212"/>
                        <a:gd name="T23" fmla="*/ 54145053 h 2187"/>
                        <a:gd name="T24" fmla="*/ 71691213 w 2212"/>
                        <a:gd name="T25" fmla="*/ 44677953 h 2187"/>
                        <a:gd name="T26" fmla="*/ 81395813 w 2212"/>
                        <a:gd name="T27" fmla="*/ 34463330 h 2187"/>
                        <a:gd name="T28" fmla="*/ 91886929 w 2212"/>
                        <a:gd name="T29" fmla="*/ 32553312 h 2187"/>
                        <a:gd name="T30" fmla="*/ 97919742 w 2212"/>
                        <a:gd name="T31" fmla="*/ 30062046 h 2187"/>
                        <a:gd name="T32" fmla="*/ 109984776 w 2212"/>
                        <a:gd name="T33" fmla="*/ 27487785 h 2187"/>
                        <a:gd name="T34" fmla="*/ 117416168 w 2212"/>
                        <a:gd name="T35" fmla="*/ 17522433 h 2187"/>
                        <a:gd name="T36" fmla="*/ 124323019 w 2212"/>
                        <a:gd name="T37" fmla="*/ 0 h 2187"/>
                        <a:gd name="T38" fmla="*/ 139972614 w 2212"/>
                        <a:gd name="T39" fmla="*/ 7806063 h 2187"/>
                        <a:gd name="T40" fmla="*/ 143207382 w 2212"/>
                        <a:gd name="T41" fmla="*/ 16359650 h 2187"/>
                        <a:gd name="T42" fmla="*/ 148190817 w 2212"/>
                        <a:gd name="T43" fmla="*/ 19598440 h 2187"/>
                        <a:gd name="T44" fmla="*/ 157108605 w 2212"/>
                        <a:gd name="T45" fmla="*/ 15031167 h 2187"/>
                        <a:gd name="T46" fmla="*/ 162092041 w 2212"/>
                        <a:gd name="T47" fmla="*/ 26491279 h 2187"/>
                        <a:gd name="T48" fmla="*/ 168736325 w 2212"/>
                        <a:gd name="T49" fmla="*/ 34463330 h 2187"/>
                        <a:gd name="T50" fmla="*/ 175118635 w 2212"/>
                        <a:gd name="T51" fmla="*/ 42186399 h 2187"/>
                        <a:gd name="T52" fmla="*/ 174943887 w 2212"/>
                        <a:gd name="T53" fmla="*/ 51653498 h 2187"/>
                        <a:gd name="T54" fmla="*/ 181413423 w 2212"/>
                        <a:gd name="T55" fmla="*/ 62947622 h 2187"/>
                        <a:gd name="T56" fmla="*/ 191555337 w 2212"/>
                        <a:gd name="T57" fmla="*/ 75321246 h 2187"/>
                        <a:gd name="T58" fmla="*/ 188495318 w 2212"/>
                        <a:gd name="T59" fmla="*/ 85618864 h 2187"/>
                        <a:gd name="T60" fmla="*/ 191293067 w 2212"/>
                        <a:gd name="T61" fmla="*/ 91016655 h 2187"/>
                        <a:gd name="T62" fmla="*/ 177741636 w 2212"/>
                        <a:gd name="T63" fmla="*/ 100483754 h 2187"/>
                        <a:gd name="T64" fmla="*/ 161217707 w 2212"/>
                        <a:gd name="T65" fmla="*/ 117009392 h 2187"/>
                        <a:gd name="T66" fmla="*/ 151425585 w 2212"/>
                        <a:gd name="T67" fmla="*/ 131708294 h 2187"/>
                        <a:gd name="T68" fmla="*/ 135338971 w 2212"/>
                        <a:gd name="T69" fmla="*/ 135362343 h 2187"/>
                        <a:gd name="T70" fmla="*/ 116629356 w 2212"/>
                        <a:gd name="T71" fmla="*/ 145493684 h 2187"/>
                        <a:gd name="T72" fmla="*/ 98706553 w 2212"/>
                        <a:gd name="T73" fmla="*/ 162434869 h 2187"/>
                        <a:gd name="T74" fmla="*/ 97569949 w 2212"/>
                        <a:gd name="T75" fmla="*/ 165839648 h 2187"/>
                        <a:gd name="T76" fmla="*/ 94247659 w 2212"/>
                        <a:gd name="T77" fmla="*/ 171403715 h 2187"/>
                        <a:gd name="T78" fmla="*/ 86991015 w 2212"/>
                        <a:gd name="T79" fmla="*/ 170074944 h 2187"/>
                        <a:gd name="T80" fmla="*/ 85242644 w 2212"/>
                        <a:gd name="T81" fmla="*/ 174974482 h 2187"/>
                        <a:gd name="T82" fmla="*/ 74576188 w 2212"/>
                        <a:gd name="T83" fmla="*/ 181452062 h 2187"/>
                        <a:gd name="T84" fmla="*/ 74925981 w 2212"/>
                        <a:gd name="T85" fmla="*/ 173645711 h 2187"/>
                        <a:gd name="T86" fmla="*/ 84455537 w 2212"/>
                        <a:gd name="T87" fmla="*/ 168330914 h 2187"/>
                        <a:gd name="T88" fmla="*/ 85242644 w 2212"/>
                        <a:gd name="T89" fmla="*/ 161604351 h 2187"/>
                        <a:gd name="T90" fmla="*/ 91100117 w 2212"/>
                        <a:gd name="T91" fmla="*/ 156621819 h 2187"/>
                        <a:gd name="T92" fmla="*/ 82182624 w 2212"/>
                        <a:gd name="T93" fmla="*/ 157535043 h 2187"/>
                        <a:gd name="T94" fmla="*/ 78947561 w 2212"/>
                        <a:gd name="T95" fmla="*/ 144414183 h 2187"/>
                        <a:gd name="T96" fmla="*/ 87603079 w 2212"/>
                        <a:gd name="T97" fmla="*/ 132788083 h 2187"/>
                        <a:gd name="T98" fmla="*/ 93548074 w 2212"/>
                        <a:gd name="T99" fmla="*/ 124234496 h 2187"/>
                        <a:gd name="T100" fmla="*/ 92586514 w 2212"/>
                        <a:gd name="T101" fmla="*/ 108123829 h 2187"/>
                        <a:gd name="T102" fmla="*/ 83231706 w 2212"/>
                        <a:gd name="T103" fmla="*/ 95667210 h 2187"/>
                        <a:gd name="T104" fmla="*/ 79122605 w 2212"/>
                        <a:gd name="T105" fmla="*/ 101729243 h 2187"/>
                        <a:gd name="T106" fmla="*/ 68718715 w 2212"/>
                        <a:gd name="T107" fmla="*/ 100234483 h 2187"/>
                        <a:gd name="T108" fmla="*/ 57265448 w 2212"/>
                        <a:gd name="T109" fmla="*/ 108040834 h 2187"/>
                        <a:gd name="T110" fmla="*/ 54030680 w 2212"/>
                        <a:gd name="T111" fmla="*/ 116345151 h 2187"/>
                        <a:gd name="T112" fmla="*/ 46686810 w 2212"/>
                        <a:gd name="T113" fmla="*/ 130047546 h 2187"/>
                        <a:gd name="T114" fmla="*/ 76761875 w 2212"/>
                        <a:gd name="T115" fmla="*/ 148483203 h 2187"/>
                        <a:gd name="T116" fmla="*/ 74313918 w 2212"/>
                        <a:gd name="T117" fmla="*/ 152635505 h 2187"/>
                        <a:gd name="T118" fmla="*/ 78598064 w 2212"/>
                        <a:gd name="T119" fmla="*/ 156621819 h 2187"/>
                        <a:gd name="T120" fmla="*/ 73876899 w 2212"/>
                        <a:gd name="T121" fmla="*/ 157701320 h 2187"/>
                        <a:gd name="T122" fmla="*/ 107449297 w 2212"/>
                        <a:gd name="T123" fmla="*/ 161023104 h 2187"/>
                        <a:gd name="T124" fmla="*/ 118028231 w 2212"/>
                        <a:gd name="T125" fmla="*/ 165258400 h 21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稻壳儿小白白(http://dwz.cn/Wu2UP)"/>
                    <p:cNvSpPr>
                      <a:spLocks/>
                    </p:cNvSpPr>
                    <p:nvPr/>
                  </p:nvSpPr>
                  <p:spPr bwMode="auto">
                    <a:xfrm>
                      <a:off x="5421313" y="1358900"/>
                      <a:ext cx="2462212" cy="2003425"/>
                    </a:xfrm>
                    <a:custGeom>
                      <a:avLst/>
                      <a:gdLst>
                        <a:gd name="T0" fmla="*/ 255014111 w 8497"/>
                        <a:gd name="T1" fmla="*/ 518741594 h 7037"/>
                        <a:gd name="T2" fmla="*/ 234525910 w 8497"/>
                        <a:gd name="T3" fmla="*/ 511527897 h 7037"/>
                        <a:gd name="T4" fmla="*/ 217060056 w 8497"/>
                        <a:gd name="T5" fmla="*/ 558214504 h 7037"/>
                        <a:gd name="T6" fmla="*/ 177678573 w 8497"/>
                        <a:gd name="T7" fmla="*/ 569318894 h 7037"/>
                        <a:gd name="T8" fmla="*/ 155510841 w 8497"/>
                        <a:gd name="T9" fmla="*/ 535843732 h 7037"/>
                        <a:gd name="T10" fmla="*/ 171968861 w 8497"/>
                        <a:gd name="T11" fmla="*/ 498235029 h 7037"/>
                        <a:gd name="T12" fmla="*/ 112602516 w 8497"/>
                        <a:gd name="T13" fmla="*/ 506502395 h 7037"/>
                        <a:gd name="T14" fmla="*/ 95220985 w 8497"/>
                        <a:gd name="T15" fmla="*/ 511122486 h 7037"/>
                        <a:gd name="T16" fmla="*/ 71877639 w 8497"/>
                        <a:gd name="T17" fmla="*/ 485185578 h 7037"/>
                        <a:gd name="T18" fmla="*/ 69022493 w 8497"/>
                        <a:gd name="T19" fmla="*/ 455601108 h 7037"/>
                        <a:gd name="T20" fmla="*/ 37198323 w 8497"/>
                        <a:gd name="T21" fmla="*/ 440119761 h 7037"/>
                        <a:gd name="T22" fmla="*/ 15450185 w 8497"/>
                        <a:gd name="T23" fmla="*/ 425124963 h 7037"/>
                        <a:gd name="T24" fmla="*/ 10328135 w 8497"/>
                        <a:gd name="T25" fmla="*/ 364496944 h 7037"/>
                        <a:gd name="T26" fmla="*/ 123938485 w 8497"/>
                        <a:gd name="T27" fmla="*/ 388002525 h 7037"/>
                        <a:gd name="T28" fmla="*/ 195983904 w 8497"/>
                        <a:gd name="T29" fmla="*/ 420586011 h 7037"/>
                        <a:gd name="T30" fmla="*/ 273907393 w 8497"/>
                        <a:gd name="T31" fmla="*/ 395621633 h 7037"/>
                        <a:gd name="T32" fmla="*/ 344021466 w 8497"/>
                        <a:gd name="T33" fmla="*/ 386057179 h 7037"/>
                        <a:gd name="T34" fmla="*/ 380464058 w 8497"/>
                        <a:gd name="T35" fmla="*/ 337262947 h 7037"/>
                        <a:gd name="T36" fmla="*/ 429166131 w 8497"/>
                        <a:gd name="T37" fmla="*/ 311893443 h 7037"/>
                        <a:gd name="T38" fmla="*/ 490211718 w 8497"/>
                        <a:gd name="T39" fmla="*/ 276635213 h 7037"/>
                        <a:gd name="T40" fmla="*/ 529845304 w 8497"/>
                        <a:gd name="T41" fmla="*/ 242349514 h 7037"/>
                        <a:gd name="T42" fmla="*/ 577203693 w 8497"/>
                        <a:gd name="T43" fmla="*/ 236513759 h 7037"/>
                        <a:gd name="T44" fmla="*/ 569226787 w 8497"/>
                        <a:gd name="T45" fmla="*/ 208550365 h 7037"/>
                        <a:gd name="T46" fmla="*/ 520020797 w 8497"/>
                        <a:gd name="T47" fmla="*/ 204659672 h 7037"/>
                        <a:gd name="T48" fmla="*/ 480303466 w 8497"/>
                        <a:gd name="T49" fmla="*/ 179614154 h 7037"/>
                        <a:gd name="T50" fmla="*/ 527578110 w 8497"/>
                        <a:gd name="T51" fmla="*/ 135278020 h 7037"/>
                        <a:gd name="T52" fmla="*/ 555959472 w 8497"/>
                        <a:gd name="T53" fmla="*/ 107152632 h 7037"/>
                        <a:gd name="T54" fmla="*/ 572501526 w 8497"/>
                        <a:gd name="T55" fmla="*/ 63707890 h 7037"/>
                        <a:gd name="T56" fmla="*/ 582493812 w 8497"/>
                        <a:gd name="T57" fmla="*/ 28287666 h 7037"/>
                        <a:gd name="T58" fmla="*/ 587195979 w 8497"/>
                        <a:gd name="T59" fmla="*/ 2836738 h 7037"/>
                        <a:gd name="T60" fmla="*/ 596852707 w 8497"/>
                        <a:gd name="T61" fmla="*/ 28044534 h 7037"/>
                        <a:gd name="T62" fmla="*/ 632287464 w 8497"/>
                        <a:gd name="T63" fmla="*/ 33961427 h 7037"/>
                        <a:gd name="T64" fmla="*/ 648661449 w 8497"/>
                        <a:gd name="T65" fmla="*/ 66058363 h 7037"/>
                        <a:gd name="T66" fmla="*/ 680653688 w 8497"/>
                        <a:gd name="T67" fmla="*/ 57466724 h 7037"/>
                        <a:gd name="T68" fmla="*/ 712981775 w 8497"/>
                        <a:gd name="T69" fmla="*/ 68246842 h 7037"/>
                        <a:gd name="T70" fmla="*/ 699462936 w 8497"/>
                        <a:gd name="T71" fmla="*/ 114609462 h 7037"/>
                        <a:gd name="T72" fmla="*/ 690478195 w 8497"/>
                        <a:gd name="T73" fmla="*/ 168510050 h 7037"/>
                        <a:gd name="T74" fmla="*/ 645806593 w 8497"/>
                        <a:gd name="T75" fmla="*/ 202633471 h 7037"/>
                        <a:gd name="T76" fmla="*/ 670325554 w 8497"/>
                        <a:gd name="T77" fmla="*/ 216412605 h 7037"/>
                        <a:gd name="T78" fmla="*/ 669065905 w 8497"/>
                        <a:gd name="T79" fmla="*/ 227030444 h 7037"/>
                        <a:gd name="T80" fmla="*/ 654875369 w 8497"/>
                        <a:gd name="T81" fmla="*/ 257101179 h 7037"/>
                        <a:gd name="T82" fmla="*/ 634722727 w 8497"/>
                        <a:gd name="T83" fmla="*/ 262288674 h 7037"/>
                        <a:gd name="T84" fmla="*/ 648073787 w 8497"/>
                        <a:gd name="T85" fmla="*/ 293980483 h 7037"/>
                        <a:gd name="T86" fmla="*/ 677462984 w 8497"/>
                        <a:gd name="T87" fmla="*/ 301680730 h 7037"/>
                        <a:gd name="T88" fmla="*/ 689134512 w 8497"/>
                        <a:gd name="T89" fmla="*/ 337587219 h 7037"/>
                        <a:gd name="T90" fmla="*/ 676875032 w 8497"/>
                        <a:gd name="T91" fmla="*/ 364496944 h 7037"/>
                        <a:gd name="T92" fmla="*/ 653195837 w 8497"/>
                        <a:gd name="T93" fmla="*/ 372845449 h 7037"/>
                        <a:gd name="T94" fmla="*/ 614486051 w 8497"/>
                        <a:gd name="T95" fmla="*/ 398377232 h 7037"/>
                        <a:gd name="T96" fmla="*/ 585348668 w 8497"/>
                        <a:gd name="T97" fmla="*/ 392298345 h 7037"/>
                        <a:gd name="T98" fmla="*/ 589211359 w 8497"/>
                        <a:gd name="T99" fmla="*/ 423828160 h 7037"/>
                        <a:gd name="T100" fmla="*/ 556883272 w 8497"/>
                        <a:gd name="T101" fmla="*/ 409400482 h 7037"/>
                        <a:gd name="T102" fmla="*/ 547898531 w 8497"/>
                        <a:gd name="T103" fmla="*/ 385489774 h 7037"/>
                        <a:gd name="T104" fmla="*/ 522119922 w 8497"/>
                        <a:gd name="T105" fmla="*/ 403483589 h 7037"/>
                        <a:gd name="T106" fmla="*/ 493990374 w 8497"/>
                        <a:gd name="T107" fmla="*/ 409805893 h 7037"/>
                        <a:gd name="T108" fmla="*/ 468128020 w 8497"/>
                        <a:gd name="T109" fmla="*/ 407050010 h 7037"/>
                        <a:gd name="T110" fmla="*/ 445875964 w 8497"/>
                        <a:gd name="T111" fmla="*/ 426502905 h 7037"/>
                        <a:gd name="T112" fmla="*/ 441509645 w 8497"/>
                        <a:gd name="T113" fmla="*/ 463706197 h 7037"/>
                        <a:gd name="T114" fmla="*/ 393227456 w 8497"/>
                        <a:gd name="T115" fmla="*/ 495398291 h 7037"/>
                        <a:gd name="T116" fmla="*/ 370303993 w 8497"/>
                        <a:gd name="T117" fmla="*/ 499045566 h 7037"/>
                        <a:gd name="T118" fmla="*/ 344357314 w 8497"/>
                        <a:gd name="T119" fmla="*/ 508934007 h 7037"/>
                        <a:gd name="T120" fmla="*/ 316479581 w 8497"/>
                        <a:gd name="T121" fmla="*/ 534303796 h 7037"/>
                        <a:gd name="T122" fmla="*/ 305143901 w 8497"/>
                        <a:gd name="T123" fmla="*/ 564212537 h 7037"/>
                        <a:gd name="T124" fmla="*/ 255937911 w 8497"/>
                        <a:gd name="T125" fmla="*/ 549460872 h 70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5" y="6888"/>
                          </a:lnTo>
                          <a:lnTo>
                            <a:pt x="2615"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稻壳儿小白白(http://dwz.cn/Wu2UP)"/>
                    <p:cNvSpPr>
                      <a:spLocks/>
                    </p:cNvSpPr>
                    <p:nvPr/>
                  </p:nvSpPr>
                  <p:spPr bwMode="auto">
                    <a:xfrm>
                      <a:off x="6130925" y="3103563"/>
                      <a:ext cx="582613" cy="1000125"/>
                    </a:xfrm>
                    <a:custGeom>
                      <a:avLst/>
                      <a:gdLst>
                        <a:gd name="T0" fmla="*/ 44973993 w 2030"/>
                        <a:gd name="T1" fmla="*/ 251389202 h 3463"/>
                        <a:gd name="T2" fmla="*/ 34842553 w 2030"/>
                        <a:gd name="T3" fmla="*/ 249554436 h 3463"/>
                        <a:gd name="T4" fmla="*/ 23392916 w 2030"/>
                        <a:gd name="T5" fmla="*/ 250805531 h 3463"/>
                        <a:gd name="T6" fmla="*/ 17709426 w 2030"/>
                        <a:gd name="T7" fmla="*/ 244299664 h 3463"/>
                        <a:gd name="T8" fmla="*/ 5765860 w 2030"/>
                        <a:gd name="T9" fmla="*/ 247886310 h 3463"/>
                        <a:gd name="T10" fmla="*/ 0 w 2030"/>
                        <a:gd name="T11" fmla="*/ 241880939 h 3463"/>
                        <a:gd name="T12" fmla="*/ 11943567 w 2030"/>
                        <a:gd name="T13" fmla="*/ 240045884 h 3463"/>
                        <a:gd name="T14" fmla="*/ 14744127 w 2030"/>
                        <a:gd name="T15" fmla="*/ 233957338 h 3463"/>
                        <a:gd name="T16" fmla="*/ 7495618 w 2030"/>
                        <a:gd name="T17" fmla="*/ 225199385 h 3463"/>
                        <a:gd name="T18" fmla="*/ 16968101 w 2030"/>
                        <a:gd name="T19" fmla="*/ 216608649 h 3463"/>
                        <a:gd name="T20" fmla="*/ 28664847 w 2030"/>
                        <a:gd name="T21" fmla="*/ 217192320 h 3463"/>
                        <a:gd name="T22" fmla="*/ 30641713 w 2030"/>
                        <a:gd name="T23" fmla="*/ 212688437 h 3463"/>
                        <a:gd name="T24" fmla="*/ 31053560 w 2030"/>
                        <a:gd name="T25" fmla="*/ 201011262 h 3463"/>
                        <a:gd name="T26" fmla="*/ 37396006 w 2030"/>
                        <a:gd name="T27" fmla="*/ 189417841 h 3463"/>
                        <a:gd name="T28" fmla="*/ 29735649 w 2030"/>
                        <a:gd name="T29" fmla="*/ 178408091 h 3463"/>
                        <a:gd name="T30" fmla="*/ 34430706 w 2030"/>
                        <a:gd name="T31" fmla="*/ 163311200 h 3463"/>
                        <a:gd name="T32" fmla="*/ 54116999 w 2030"/>
                        <a:gd name="T33" fmla="*/ 169817066 h 3463"/>
                        <a:gd name="T34" fmla="*/ 70261406 w 2030"/>
                        <a:gd name="T35" fmla="*/ 167147948 h 3463"/>
                        <a:gd name="T36" fmla="*/ 67543215 w 2030"/>
                        <a:gd name="T37" fmla="*/ 156805622 h 3463"/>
                        <a:gd name="T38" fmla="*/ 80392845 w 2030"/>
                        <a:gd name="T39" fmla="*/ 155804631 h 3463"/>
                        <a:gd name="T40" fmla="*/ 91924851 w 2030"/>
                        <a:gd name="T41" fmla="*/ 145712408 h 3463"/>
                        <a:gd name="T42" fmla="*/ 95054889 w 2030"/>
                        <a:gd name="T43" fmla="*/ 123359339 h 3463"/>
                        <a:gd name="T44" fmla="*/ 86570839 w 2030"/>
                        <a:gd name="T45" fmla="*/ 111515526 h 3463"/>
                        <a:gd name="T46" fmla="*/ 76439113 w 2030"/>
                        <a:gd name="T47" fmla="*/ 105426691 h 3463"/>
                        <a:gd name="T48" fmla="*/ 63754221 w 2030"/>
                        <a:gd name="T49" fmla="*/ 99087753 h 3463"/>
                        <a:gd name="T50" fmla="*/ 56670451 w 2030"/>
                        <a:gd name="T51" fmla="*/ 89162169 h 3463"/>
                        <a:gd name="T52" fmla="*/ 57576514 w 2030"/>
                        <a:gd name="T53" fmla="*/ 83740758 h 3463"/>
                        <a:gd name="T54" fmla="*/ 58976795 w 2030"/>
                        <a:gd name="T55" fmla="*/ 70228818 h 3463"/>
                        <a:gd name="T56" fmla="*/ 70426145 w 2030"/>
                        <a:gd name="T57" fmla="*/ 62221753 h 3463"/>
                        <a:gd name="T58" fmla="*/ 89865616 w 2030"/>
                        <a:gd name="T59" fmla="*/ 69645147 h 3463"/>
                        <a:gd name="T60" fmla="*/ 102550507 w 2030"/>
                        <a:gd name="T61" fmla="*/ 59052428 h 3463"/>
                        <a:gd name="T62" fmla="*/ 103703679 w 2030"/>
                        <a:gd name="T63" fmla="*/ 47125151 h 3463"/>
                        <a:gd name="T64" fmla="*/ 114329335 w 2030"/>
                        <a:gd name="T65" fmla="*/ 34530449 h 3463"/>
                        <a:gd name="T66" fmla="*/ 121989691 w 2030"/>
                        <a:gd name="T67" fmla="*/ 25772785 h 3463"/>
                        <a:gd name="T68" fmla="*/ 133933258 w 2030"/>
                        <a:gd name="T69" fmla="*/ 12677877 h 3463"/>
                        <a:gd name="T70" fmla="*/ 141182054 w 2030"/>
                        <a:gd name="T71" fmla="*/ 8674489 h 3463"/>
                        <a:gd name="T72" fmla="*/ 150654538 w 2030"/>
                        <a:gd name="T73" fmla="*/ 11093214 h 3463"/>
                        <a:gd name="T74" fmla="*/ 161280193 w 2030"/>
                        <a:gd name="T75" fmla="*/ 4837740 h 3463"/>
                        <a:gd name="T76" fmla="*/ 164986818 w 2030"/>
                        <a:gd name="T77" fmla="*/ 11593710 h 3463"/>
                        <a:gd name="T78" fmla="*/ 158726741 w 2030"/>
                        <a:gd name="T79" fmla="*/ 28191511 h 3463"/>
                        <a:gd name="T80" fmla="*/ 149748474 w 2030"/>
                        <a:gd name="T81" fmla="*/ 46791583 h 3463"/>
                        <a:gd name="T82" fmla="*/ 148760041 w 2030"/>
                        <a:gd name="T83" fmla="*/ 61637793 h 3463"/>
                        <a:gd name="T84" fmla="*/ 154031684 w 2030"/>
                        <a:gd name="T85" fmla="*/ 75400126 h 3463"/>
                        <a:gd name="T86" fmla="*/ 144229723 w 2030"/>
                        <a:gd name="T87" fmla="*/ 93249310 h 3463"/>
                        <a:gd name="T88" fmla="*/ 144971047 w 2030"/>
                        <a:gd name="T89" fmla="*/ 105760259 h 3463"/>
                        <a:gd name="T90" fmla="*/ 145382895 w 2030"/>
                        <a:gd name="T91" fmla="*/ 127946687 h 3463"/>
                        <a:gd name="T92" fmla="*/ 142994181 w 2030"/>
                        <a:gd name="T93" fmla="*/ 158473748 h 3463"/>
                        <a:gd name="T94" fmla="*/ 144064984 w 2030"/>
                        <a:gd name="T95" fmla="*/ 182661871 h 3463"/>
                        <a:gd name="T96" fmla="*/ 146453697 w 2030"/>
                        <a:gd name="T97" fmla="*/ 196090347 h 3463"/>
                        <a:gd name="T98" fmla="*/ 150407429 w 2030"/>
                        <a:gd name="T99" fmla="*/ 207850697 h 3463"/>
                        <a:gd name="T100" fmla="*/ 162598104 w 2030"/>
                        <a:gd name="T101" fmla="*/ 223531259 h 3463"/>
                        <a:gd name="T102" fmla="*/ 152137187 w 2030"/>
                        <a:gd name="T103" fmla="*/ 236376064 h 3463"/>
                        <a:gd name="T104" fmla="*/ 140275990 w 2030"/>
                        <a:gd name="T105" fmla="*/ 235041505 h 3463"/>
                        <a:gd name="T106" fmla="*/ 119765717 w 2030"/>
                        <a:gd name="T107" fmla="*/ 232706243 h 3463"/>
                        <a:gd name="T108" fmla="*/ 125366838 w 2030"/>
                        <a:gd name="T109" fmla="*/ 240546380 h 3463"/>
                        <a:gd name="T110" fmla="*/ 136816187 w 2030"/>
                        <a:gd name="T111" fmla="*/ 248970476 h 3463"/>
                        <a:gd name="T112" fmla="*/ 128991092 w 2030"/>
                        <a:gd name="T113" fmla="*/ 256393870 h 3463"/>
                        <a:gd name="T114" fmla="*/ 118612545 w 2030"/>
                        <a:gd name="T115" fmla="*/ 263149840 h 3463"/>
                        <a:gd name="T116" fmla="*/ 120012825 w 2030"/>
                        <a:gd name="T117" fmla="*/ 285502908 h 3463"/>
                        <a:gd name="T118" fmla="*/ 101232596 w 2030"/>
                        <a:gd name="T119" fmla="*/ 278246443 h 3463"/>
                        <a:gd name="T120" fmla="*/ 81875495 w 2030"/>
                        <a:gd name="T121" fmla="*/ 267570260 h 3463"/>
                        <a:gd name="T122" fmla="*/ 66884259 w 2030"/>
                        <a:gd name="T123" fmla="*/ 267653724 h 3463"/>
                        <a:gd name="T124" fmla="*/ 56093865 w 2030"/>
                        <a:gd name="T125" fmla="*/ 257394573 h 3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稻壳儿小白白(http://dwz.cn/Wu2UP)"/>
                    <p:cNvSpPr>
                      <a:spLocks/>
                    </p:cNvSpPr>
                    <p:nvPr/>
                  </p:nvSpPr>
                  <p:spPr bwMode="auto">
                    <a:xfrm>
                      <a:off x="6103938" y="4048125"/>
                      <a:ext cx="512762" cy="495300"/>
                    </a:xfrm>
                    <a:custGeom>
                      <a:avLst/>
                      <a:gdLst>
                        <a:gd name="T0" fmla="*/ 49653850 w 1775"/>
                        <a:gd name="T1" fmla="*/ 114398195 h 1753"/>
                        <a:gd name="T2" fmla="*/ 45564465 w 1775"/>
                        <a:gd name="T3" fmla="*/ 117032637 h 1753"/>
                        <a:gd name="T4" fmla="*/ 41809314 w 1775"/>
                        <a:gd name="T5" fmla="*/ 126612299 h 1753"/>
                        <a:gd name="T6" fmla="*/ 36551698 w 1775"/>
                        <a:gd name="T7" fmla="*/ 126213064 h 1753"/>
                        <a:gd name="T8" fmla="*/ 35049810 w 1775"/>
                        <a:gd name="T9" fmla="*/ 117112315 h 1753"/>
                        <a:gd name="T10" fmla="*/ 34298722 w 1775"/>
                        <a:gd name="T11" fmla="*/ 120145992 h 1753"/>
                        <a:gd name="T12" fmla="*/ 30543282 w 1775"/>
                        <a:gd name="T13" fmla="*/ 124297131 h 1753"/>
                        <a:gd name="T14" fmla="*/ 26120241 w 1775"/>
                        <a:gd name="T15" fmla="*/ 117112315 h 1753"/>
                        <a:gd name="T16" fmla="*/ 16857304 w 1775"/>
                        <a:gd name="T17" fmla="*/ 110326733 h 1753"/>
                        <a:gd name="T18" fmla="*/ 9596882 w 1775"/>
                        <a:gd name="T19" fmla="*/ 103141916 h 1753"/>
                        <a:gd name="T20" fmla="*/ 6175388 w 1775"/>
                        <a:gd name="T21" fmla="*/ 97473797 h 1753"/>
                        <a:gd name="T22" fmla="*/ 1502176 w 1775"/>
                        <a:gd name="T23" fmla="*/ 89969705 h 1753"/>
                        <a:gd name="T24" fmla="*/ 7677564 w 1775"/>
                        <a:gd name="T25" fmla="*/ 78873346 h 1753"/>
                        <a:gd name="T26" fmla="*/ 12183803 w 1775"/>
                        <a:gd name="T27" fmla="*/ 72646355 h 1753"/>
                        <a:gd name="T28" fmla="*/ 9096253 w 1775"/>
                        <a:gd name="T29" fmla="*/ 67297793 h 1753"/>
                        <a:gd name="T30" fmla="*/ 12768207 w 1775"/>
                        <a:gd name="T31" fmla="*/ 60192653 h 1753"/>
                        <a:gd name="T32" fmla="*/ 22448576 w 1775"/>
                        <a:gd name="T33" fmla="*/ 61230438 h 1753"/>
                        <a:gd name="T34" fmla="*/ 31961972 w 1775"/>
                        <a:gd name="T35" fmla="*/ 65860773 h 1753"/>
                        <a:gd name="T36" fmla="*/ 41308684 w 1775"/>
                        <a:gd name="T37" fmla="*/ 70890060 h 1753"/>
                        <a:gd name="T38" fmla="*/ 54410548 w 1775"/>
                        <a:gd name="T39" fmla="*/ 69293402 h 1753"/>
                        <a:gd name="T40" fmla="*/ 60585936 w 1775"/>
                        <a:gd name="T41" fmla="*/ 61470036 h 1753"/>
                        <a:gd name="T42" fmla="*/ 64424573 w 1775"/>
                        <a:gd name="T43" fmla="*/ 49814805 h 1753"/>
                        <a:gd name="T44" fmla="*/ 66177208 w 1775"/>
                        <a:gd name="T45" fmla="*/ 44705558 h 1753"/>
                        <a:gd name="T46" fmla="*/ 72269110 w 1775"/>
                        <a:gd name="T47" fmla="*/ 44785235 h 1753"/>
                        <a:gd name="T48" fmla="*/ 77860382 w 1775"/>
                        <a:gd name="T49" fmla="*/ 43907088 h 1753"/>
                        <a:gd name="T50" fmla="*/ 82283424 w 1775"/>
                        <a:gd name="T51" fmla="*/ 36562633 h 1753"/>
                        <a:gd name="T52" fmla="*/ 87207094 w 1775"/>
                        <a:gd name="T53" fmla="*/ 28180394 h 1753"/>
                        <a:gd name="T54" fmla="*/ 97304606 w 1775"/>
                        <a:gd name="T55" fmla="*/ 18281458 h 1753"/>
                        <a:gd name="T56" fmla="*/ 95134828 w 1775"/>
                        <a:gd name="T57" fmla="*/ 13251889 h 1753"/>
                        <a:gd name="T58" fmla="*/ 92047279 w 1775"/>
                        <a:gd name="T59" fmla="*/ 4151140 h 1753"/>
                        <a:gd name="T60" fmla="*/ 103813939 w 1775"/>
                        <a:gd name="T61" fmla="*/ 2714402 h 1753"/>
                        <a:gd name="T62" fmla="*/ 120921413 w 1775"/>
                        <a:gd name="T63" fmla="*/ 16525163 h 1753"/>
                        <a:gd name="T64" fmla="*/ 133939790 w 1775"/>
                        <a:gd name="T65" fmla="*/ 17802263 h 1753"/>
                        <a:gd name="T66" fmla="*/ 143286502 w 1775"/>
                        <a:gd name="T67" fmla="*/ 26344422 h 1753"/>
                        <a:gd name="T68" fmla="*/ 147125140 w 1775"/>
                        <a:gd name="T69" fmla="*/ 37201466 h 1753"/>
                        <a:gd name="T70" fmla="*/ 143036043 w 1775"/>
                        <a:gd name="T71" fmla="*/ 47659275 h 1753"/>
                        <a:gd name="T72" fmla="*/ 130351611 w 1775"/>
                        <a:gd name="T73" fmla="*/ 52369287 h 1753"/>
                        <a:gd name="T74" fmla="*/ 122590561 w 1775"/>
                        <a:gd name="T75" fmla="*/ 58436359 h 1753"/>
                        <a:gd name="T76" fmla="*/ 116164714 w 1775"/>
                        <a:gd name="T77" fmla="*/ 57318896 h 1753"/>
                        <a:gd name="T78" fmla="*/ 107569090 w 1775"/>
                        <a:gd name="T79" fmla="*/ 58037406 h 1753"/>
                        <a:gd name="T80" fmla="*/ 100726101 w 1775"/>
                        <a:gd name="T81" fmla="*/ 56520426 h 1753"/>
                        <a:gd name="T82" fmla="*/ 93465968 w 1775"/>
                        <a:gd name="T83" fmla="*/ 63385968 h 1753"/>
                        <a:gd name="T84" fmla="*/ 97137633 w 1775"/>
                        <a:gd name="T85" fmla="*/ 74003414 h 1753"/>
                        <a:gd name="T86" fmla="*/ 92547908 w 1775"/>
                        <a:gd name="T87" fmla="*/ 81827064 h 1753"/>
                        <a:gd name="T88" fmla="*/ 98639809 w 1775"/>
                        <a:gd name="T89" fmla="*/ 83024486 h 1753"/>
                        <a:gd name="T90" fmla="*/ 106066914 w 1775"/>
                        <a:gd name="T91" fmla="*/ 88612645 h 1753"/>
                        <a:gd name="T92" fmla="*/ 109238239 w 1775"/>
                        <a:gd name="T93" fmla="*/ 98192307 h 1753"/>
                        <a:gd name="T94" fmla="*/ 114495566 w 1775"/>
                        <a:gd name="T95" fmla="*/ 98112629 h 1753"/>
                        <a:gd name="T96" fmla="*/ 121255358 w 1775"/>
                        <a:gd name="T97" fmla="*/ 109688183 h 1753"/>
                        <a:gd name="T98" fmla="*/ 120921413 w 1775"/>
                        <a:gd name="T99" fmla="*/ 121263737 h 1753"/>
                        <a:gd name="T100" fmla="*/ 118584662 w 1775"/>
                        <a:gd name="T101" fmla="*/ 124935964 h 1753"/>
                        <a:gd name="T102" fmla="*/ 115580599 w 1775"/>
                        <a:gd name="T103" fmla="*/ 135234135 h 1753"/>
                        <a:gd name="T104" fmla="*/ 108654123 w 1775"/>
                        <a:gd name="T105" fmla="*/ 138267812 h 1753"/>
                        <a:gd name="T106" fmla="*/ 104314568 w 1775"/>
                        <a:gd name="T107" fmla="*/ 131003036 h 1753"/>
                        <a:gd name="T108" fmla="*/ 99724843 w 1775"/>
                        <a:gd name="T109" fmla="*/ 134994538 h 1753"/>
                        <a:gd name="T110" fmla="*/ 99223925 w 1775"/>
                        <a:gd name="T111" fmla="*/ 124776326 h 1753"/>
                        <a:gd name="T112" fmla="*/ 91963792 w 1775"/>
                        <a:gd name="T113" fmla="*/ 118788932 h 1753"/>
                        <a:gd name="T114" fmla="*/ 85287487 w 1775"/>
                        <a:gd name="T115" fmla="*/ 108730076 h 1753"/>
                        <a:gd name="T116" fmla="*/ 73854772 w 1775"/>
                        <a:gd name="T117" fmla="*/ 104978171 h 1753"/>
                        <a:gd name="T118" fmla="*/ 66093722 w 1775"/>
                        <a:gd name="T119" fmla="*/ 103940386 h 1753"/>
                        <a:gd name="T120" fmla="*/ 63756972 w 1775"/>
                        <a:gd name="T121" fmla="*/ 113200773 h 17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稻壳儿小白白(http://dwz.cn/Wu2UP)"/>
                    <p:cNvSpPr>
                      <a:spLocks/>
                    </p:cNvSpPr>
                    <p:nvPr/>
                  </p:nvSpPr>
                  <p:spPr bwMode="auto">
                    <a:xfrm>
                      <a:off x="5965825" y="4754563"/>
                      <a:ext cx="862013" cy="620712"/>
                    </a:xfrm>
                    <a:custGeom>
                      <a:avLst/>
                      <a:gdLst>
                        <a:gd name="T0" fmla="*/ 85181058 w 2980"/>
                        <a:gd name="T1" fmla="*/ 166304805 h 2145"/>
                        <a:gd name="T2" fmla="*/ 73550247 w 2980"/>
                        <a:gd name="T3" fmla="*/ 157344849 h 2145"/>
                        <a:gd name="T4" fmla="*/ 65768410 w 2980"/>
                        <a:gd name="T5" fmla="*/ 144197909 h 2145"/>
                        <a:gd name="T6" fmla="*/ 72546204 w 2980"/>
                        <a:gd name="T7" fmla="*/ 130883419 h 2145"/>
                        <a:gd name="T8" fmla="*/ 64262201 w 2980"/>
                        <a:gd name="T9" fmla="*/ 123263275 h 2145"/>
                        <a:gd name="T10" fmla="*/ 46690442 w 2980"/>
                        <a:gd name="T11" fmla="*/ 121421106 h 2145"/>
                        <a:gd name="T12" fmla="*/ 35729282 w 2980"/>
                        <a:gd name="T13" fmla="*/ 117485300 h 2145"/>
                        <a:gd name="T14" fmla="*/ 34557754 w 2980"/>
                        <a:gd name="T15" fmla="*/ 108106617 h 2145"/>
                        <a:gd name="T16" fmla="*/ 41753827 w 2980"/>
                        <a:gd name="T17" fmla="*/ 102914628 h 2145"/>
                        <a:gd name="T18" fmla="*/ 50372221 w 2980"/>
                        <a:gd name="T19" fmla="*/ 102579820 h 2145"/>
                        <a:gd name="T20" fmla="*/ 51627347 w 2980"/>
                        <a:gd name="T21" fmla="*/ 81728816 h 2145"/>
                        <a:gd name="T22" fmla="*/ 41837425 w 2980"/>
                        <a:gd name="T23" fmla="*/ 82315092 h 2145"/>
                        <a:gd name="T24" fmla="*/ 34139475 w 2980"/>
                        <a:gd name="T25" fmla="*/ 78714384 h 2145"/>
                        <a:gd name="T26" fmla="*/ 28449322 w 2980"/>
                        <a:gd name="T27" fmla="*/ 79970277 h 2145"/>
                        <a:gd name="T28" fmla="*/ 22508664 w 2980"/>
                        <a:gd name="T29" fmla="*/ 72936409 h 2145"/>
                        <a:gd name="T30" fmla="*/ 9371643 w 2980"/>
                        <a:gd name="T31" fmla="*/ 65567444 h 2145"/>
                        <a:gd name="T32" fmla="*/ 1589807 w 2980"/>
                        <a:gd name="T33" fmla="*/ 64981167 h 2145"/>
                        <a:gd name="T34" fmla="*/ 7196073 w 2980"/>
                        <a:gd name="T35" fmla="*/ 59286822 h 2145"/>
                        <a:gd name="T36" fmla="*/ 18408606 w 2980"/>
                        <a:gd name="T37" fmla="*/ 52252954 h 2145"/>
                        <a:gd name="T38" fmla="*/ 29537251 w 2980"/>
                        <a:gd name="T39" fmla="*/ 49322152 h 2145"/>
                        <a:gd name="T40" fmla="*/ 41084465 w 2980"/>
                        <a:gd name="T41" fmla="*/ 56021211 h 2145"/>
                        <a:gd name="T42" fmla="*/ 53635722 w 2980"/>
                        <a:gd name="T43" fmla="*/ 58114559 h 2145"/>
                        <a:gd name="T44" fmla="*/ 63341757 w 2980"/>
                        <a:gd name="T45" fmla="*/ 48903424 h 2145"/>
                        <a:gd name="T46" fmla="*/ 82001445 w 2980"/>
                        <a:gd name="T47" fmla="*/ 40194647 h 2145"/>
                        <a:gd name="T48" fmla="*/ 84678892 w 2980"/>
                        <a:gd name="T49" fmla="*/ 31318321 h 2145"/>
                        <a:gd name="T50" fmla="*/ 94468815 w 2980"/>
                        <a:gd name="T51" fmla="*/ 34835399 h 2145"/>
                        <a:gd name="T52" fmla="*/ 105011986 w 2980"/>
                        <a:gd name="T53" fmla="*/ 38352188 h 2145"/>
                        <a:gd name="T54" fmla="*/ 111120129 w 2980"/>
                        <a:gd name="T55" fmla="*/ 45051248 h 2145"/>
                        <a:gd name="T56" fmla="*/ 123085621 w 2980"/>
                        <a:gd name="T57" fmla="*/ 33579217 h 2145"/>
                        <a:gd name="T58" fmla="*/ 134967516 w 2980"/>
                        <a:gd name="T59" fmla="*/ 37179925 h 2145"/>
                        <a:gd name="T60" fmla="*/ 139736936 w 2980"/>
                        <a:gd name="T61" fmla="*/ 27717612 h 2145"/>
                        <a:gd name="T62" fmla="*/ 150280107 w 2980"/>
                        <a:gd name="T63" fmla="*/ 28973505 h 2145"/>
                        <a:gd name="T64" fmla="*/ 149276064 w 2980"/>
                        <a:gd name="T65" fmla="*/ 21855718 h 2145"/>
                        <a:gd name="T66" fmla="*/ 161910918 w 2980"/>
                        <a:gd name="T67" fmla="*/ 18757367 h 2145"/>
                        <a:gd name="T68" fmla="*/ 172370202 w 2980"/>
                        <a:gd name="T69" fmla="*/ 15826564 h 2145"/>
                        <a:gd name="T70" fmla="*/ 177474303 w 2980"/>
                        <a:gd name="T71" fmla="*/ 12477035 h 2145"/>
                        <a:gd name="T72" fmla="*/ 187431710 w 2980"/>
                        <a:gd name="T73" fmla="*/ 12979392 h 2145"/>
                        <a:gd name="T74" fmla="*/ 198309562 w 2980"/>
                        <a:gd name="T75" fmla="*/ 6531511 h 2145"/>
                        <a:gd name="T76" fmla="*/ 211948459 w 2980"/>
                        <a:gd name="T77" fmla="*/ 83630 h 2145"/>
                        <a:gd name="T78" fmla="*/ 220399657 w 2980"/>
                        <a:gd name="T79" fmla="*/ 14319204 h 2145"/>
                        <a:gd name="T80" fmla="*/ 228850856 w 2980"/>
                        <a:gd name="T81" fmla="*/ 19343643 h 2145"/>
                        <a:gd name="T82" fmla="*/ 223244590 w 2980"/>
                        <a:gd name="T83" fmla="*/ 34583931 h 2145"/>
                        <a:gd name="T84" fmla="*/ 214960876 w 2980"/>
                        <a:gd name="T85" fmla="*/ 53341587 h 2145"/>
                        <a:gd name="T86" fmla="*/ 227009966 w 2980"/>
                        <a:gd name="T87" fmla="*/ 45553895 h 2145"/>
                        <a:gd name="T88" fmla="*/ 229185537 w 2980"/>
                        <a:gd name="T89" fmla="*/ 61464089 h 2145"/>
                        <a:gd name="T90" fmla="*/ 247761338 w 2980"/>
                        <a:gd name="T91" fmla="*/ 59035643 h 2145"/>
                        <a:gd name="T92" fmla="*/ 247593853 w 2980"/>
                        <a:gd name="T93" fmla="*/ 75616033 h 2145"/>
                        <a:gd name="T94" fmla="*/ 242406155 w 2980"/>
                        <a:gd name="T95" fmla="*/ 91442597 h 2145"/>
                        <a:gd name="T96" fmla="*/ 230273177 w 2980"/>
                        <a:gd name="T97" fmla="*/ 103752083 h 2145"/>
                        <a:gd name="T98" fmla="*/ 223913951 w 2980"/>
                        <a:gd name="T99" fmla="*/ 129459977 h 2145"/>
                        <a:gd name="T100" fmla="*/ 209187125 w 2980"/>
                        <a:gd name="T101" fmla="*/ 137666398 h 2145"/>
                        <a:gd name="T102" fmla="*/ 207597318 w 2980"/>
                        <a:gd name="T103" fmla="*/ 148384893 h 2145"/>
                        <a:gd name="T104" fmla="*/ 195380743 w 2980"/>
                        <a:gd name="T105" fmla="*/ 151483244 h 2145"/>
                        <a:gd name="T106" fmla="*/ 190611323 w 2980"/>
                        <a:gd name="T107" fmla="*/ 161447915 h 2145"/>
                        <a:gd name="T108" fmla="*/ 178813315 w 2980"/>
                        <a:gd name="T109" fmla="*/ 168314523 h 2145"/>
                        <a:gd name="T110" fmla="*/ 167684381 w 2980"/>
                        <a:gd name="T111" fmla="*/ 173171414 h 2145"/>
                        <a:gd name="T112" fmla="*/ 163417127 w 2980"/>
                        <a:gd name="T113" fmla="*/ 170994147 h 2145"/>
                        <a:gd name="T114" fmla="*/ 155384207 w 2980"/>
                        <a:gd name="T115" fmla="*/ 176856041 h 2145"/>
                        <a:gd name="T116" fmla="*/ 145008521 w 2980"/>
                        <a:gd name="T117" fmla="*/ 171496793 h 2145"/>
                        <a:gd name="T118" fmla="*/ 134549237 w 2980"/>
                        <a:gd name="T119" fmla="*/ 167644617 h 2145"/>
                        <a:gd name="T120" fmla="*/ 131034943 w 2980"/>
                        <a:gd name="T121" fmla="*/ 172082780 h 2145"/>
                        <a:gd name="T122" fmla="*/ 101330207 w 2980"/>
                        <a:gd name="T123" fmla="*/ 170910517 h 2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稻壳儿小白白(http://dwz.cn/Wu2UP)"/>
                    <p:cNvSpPr>
                      <a:spLocks/>
                    </p:cNvSpPr>
                    <p:nvPr/>
                  </p:nvSpPr>
                  <p:spPr bwMode="auto">
                    <a:xfrm>
                      <a:off x="5159375" y="4341813"/>
                      <a:ext cx="1001713" cy="1030287"/>
                    </a:xfrm>
                    <a:custGeom>
                      <a:avLst/>
                      <a:gdLst>
                        <a:gd name="T0" fmla="*/ 64283180 w 3417"/>
                        <a:gd name="T1" fmla="*/ 13815970 h 3582"/>
                        <a:gd name="T2" fmla="*/ 58353520 w 3417"/>
                        <a:gd name="T3" fmla="*/ 28459162 h 3582"/>
                        <a:gd name="T4" fmla="*/ 45118713 w 3417"/>
                        <a:gd name="T5" fmla="*/ 27963002 h 3582"/>
                        <a:gd name="T6" fmla="*/ 40048292 w 3417"/>
                        <a:gd name="T7" fmla="*/ 52533707 h 3582"/>
                        <a:gd name="T8" fmla="*/ 53368994 w 3417"/>
                        <a:gd name="T9" fmla="*/ 65108846 h 3582"/>
                        <a:gd name="T10" fmla="*/ 47868807 w 3417"/>
                        <a:gd name="T11" fmla="*/ 109783379 h 3582"/>
                        <a:gd name="T12" fmla="*/ 37555883 w 3417"/>
                        <a:gd name="T13" fmla="*/ 123351125 h 3582"/>
                        <a:gd name="T14" fmla="*/ 20969427 w 3417"/>
                        <a:gd name="T15" fmla="*/ 137084259 h 3582"/>
                        <a:gd name="T16" fmla="*/ 10054947 w 3417"/>
                        <a:gd name="T17" fmla="*/ 152637508 h 3582"/>
                        <a:gd name="T18" fmla="*/ 6445614 w 3417"/>
                        <a:gd name="T19" fmla="*/ 171996664 h 3582"/>
                        <a:gd name="T20" fmla="*/ 22774093 w 3417"/>
                        <a:gd name="T21" fmla="*/ 180600510 h 3582"/>
                        <a:gd name="T22" fmla="*/ 40305976 w 3417"/>
                        <a:gd name="T23" fmla="*/ 186143408 h 3582"/>
                        <a:gd name="T24" fmla="*/ 43227859 w 3417"/>
                        <a:gd name="T25" fmla="*/ 210135404 h 3582"/>
                        <a:gd name="T26" fmla="*/ 58267625 w 3417"/>
                        <a:gd name="T27" fmla="*/ 219483921 h 3582"/>
                        <a:gd name="T28" fmla="*/ 54572105 w 3417"/>
                        <a:gd name="T29" fmla="*/ 234044275 h 3582"/>
                        <a:gd name="T30" fmla="*/ 60587953 w 3417"/>
                        <a:gd name="T31" fmla="*/ 255802544 h 3582"/>
                        <a:gd name="T32" fmla="*/ 72877332 w 3417"/>
                        <a:gd name="T33" fmla="*/ 268046622 h 3582"/>
                        <a:gd name="T34" fmla="*/ 82244829 w 3417"/>
                        <a:gd name="T35" fmla="*/ 280207863 h 3582"/>
                        <a:gd name="T36" fmla="*/ 108972127 w 3417"/>
                        <a:gd name="T37" fmla="*/ 274334192 h 3582"/>
                        <a:gd name="T38" fmla="*/ 116449063 w 3417"/>
                        <a:gd name="T39" fmla="*/ 290218214 h 3582"/>
                        <a:gd name="T40" fmla="*/ 136645145 w 3417"/>
                        <a:gd name="T41" fmla="*/ 293610223 h 3582"/>
                        <a:gd name="T42" fmla="*/ 135785612 w 3417"/>
                        <a:gd name="T43" fmla="*/ 272183014 h 3582"/>
                        <a:gd name="T44" fmla="*/ 138621601 w 3417"/>
                        <a:gd name="T45" fmla="*/ 248935978 h 3582"/>
                        <a:gd name="T46" fmla="*/ 157786361 w 3417"/>
                        <a:gd name="T47" fmla="*/ 248025919 h 3582"/>
                        <a:gd name="T48" fmla="*/ 177380594 w 3417"/>
                        <a:gd name="T49" fmla="*/ 251169704 h 3582"/>
                        <a:gd name="T50" fmla="*/ 196717144 w 3417"/>
                        <a:gd name="T51" fmla="*/ 246950475 h 3582"/>
                        <a:gd name="T52" fmla="*/ 215967798 w 3417"/>
                        <a:gd name="T53" fmla="*/ 253899591 h 3582"/>
                        <a:gd name="T54" fmla="*/ 229288500 w 3417"/>
                        <a:gd name="T55" fmla="*/ 246950475 h 3582"/>
                        <a:gd name="T56" fmla="*/ 248883026 w 3417"/>
                        <a:gd name="T57" fmla="*/ 232389833 h 3582"/>
                        <a:gd name="T58" fmla="*/ 267188254 w 3417"/>
                        <a:gd name="T59" fmla="*/ 230817941 h 3582"/>
                        <a:gd name="T60" fmla="*/ 282485704 w 3417"/>
                        <a:gd name="T61" fmla="*/ 220641915 h 3582"/>
                        <a:gd name="T62" fmla="*/ 288759236 w 3417"/>
                        <a:gd name="T63" fmla="*/ 199628605 h 3582"/>
                        <a:gd name="T64" fmla="*/ 272430757 w 3417"/>
                        <a:gd name="T65" fmla="*/ 198470323 h 3582"/>
                        <a:gd name="T66" fmla="*/ 261344195 w 3417"/>
                        <a:gd name="T67" fmla="*/ 196319433 h 3582"/>
                        <a:gd name="T68" fmla="*/ 242695389 w 3417"/>
                        <a:gd name="T69" fmla="*/ 189783640 h 3582"/>
                        <a:gd name="T70" fmla="*/ 244156184 w 3417"/>
                        <a:gd name="T71" fmla="*/ 164467976 h 3582"/>
                        <a:gd name="T72" fmla="*/ 242265623 w 3417"/>
                        <a:gd name="T73" fmla="*/ 152803182 h 3582"/>
                        <a:gd name="T74" fmla="*/ 235390242 w 3417"/>
                        <a:gd name="T75" fmla="*/ 138490764 h 3582"/>
                        <a:gd name="T76" fmla="*/ 244070289 w 3417"/>
                        <a:gd name="T77" fmla="*/ 109700542 h 3582"/>
                        <a:gd name="T78" fmla="*/ 216827331 w 3417"/>
                        <a:gd name="T79" fmla="*/ 107218591 h 3582"/>
                        <a:gd name="T80" fmla="*/ 214507004 w 3417"/>
                        <a:gd name="T81" fmla="*/ 89928063 h 3582"/>
                        <a:gd name="T82" fmla="*/ 233155810 w 3417"/>
                        <a:gd name="T83" fmla="*/ 83805880 h 3582"/>
                        <a:gd name="T84" fmla="*/ 254812980 w 3417"/>
                        <a:gd name="T85" fmla="*/ 84550552 h 3582"/>
                        <a:gd name="T86" fmla="*/ 269508581 w 3417"/>
                        <a:gd name="T87" fmla="*/ 67590796 h 3582"/>
                        <a:gd name="T88" fmla="*/ 264008394 w 3417"/>
                        <a:gd name="T89" fmla="*/ 55843166 h 3582"/>
                        <a:gd name="T90" fmla="*/ 239515529 w 3417"/>
                        <a:gd name="T91" fmla="*/ 55512105 h 3582"/>
                        <a:gd name="T92" fmla="*/ 237109307 w 3417"/>
                        <a:gd name="T93" fmla="*/ 44839920 h 3582"/>
                        <a:gd name="T94" fmla="*/ 226796383 w 3417"/>
                        <a:gd name="T95" fmla="*/ 34664182 h 3582"/>
                        <a:gd name="T96" fmla="*/ 215796009 w 3417"/>
                        <a:gd name="T97" fmla="*/ 46825422 h 3582"/>
                        <a:gd name="T98" fmla="*/ 198178232 w 3417"/>
                        <a:gd name="T99" fmla="*/ 75532808 h 3582"/>
                        <a:gd name="T100" fmla="*/ 190185928 w 3417"/>
                        <a:gd name="T101" fmla="*/ 95305574 h 3582"/>
                        <a:gd name="T102" fmla="*/ 187693518 w 3417"/>
                        <a:gd name="T103" fmla="*/ 114416219 h 3582"/>
                        <a:gd name="T104" fmla="*/ 166208431 w 3417"/>
                        <a:gd name="T105" fmla="*/ 117146393 h 3582"/>
                        <a:gd name="T106" fmla="*/ 144809238 w 3417"/>
                        <a:gd name="T107" fmla="*/ 116153498 h 3582"/>
                        <a:gd name="T108" fmla="*/ 139137261 w 3417"/>
                        <a:gd name="T109" fmla="*/ 103744033 h 3582"/>
                        <a:gd name="T110" fmla="*/ 139137261 w 3417"/>
                        <a:gd name="T111" fmla="*/ 92327176 h 3582"/>
                        <a:gd name="T112" fmla="*/ 129082314 w 3417"/>
                        <a:gd name="T113" fmla="*/ 75450258 h 3582"/>
                        <a:gd name="T114" fmla="*/ 116277274 w 3417"/>
                        <a:gd name="T115" fmla="*/ 53774826 h 3582"/>
                        <a:gd name="T116" fmla="*/ 104417367 w 3417"/>
                        <a:gd name="T117" fmla="*/ 52451158 h 3582"/>
                        <a:gd name="T118" fmla="*/ 103558128 w 3417"/>
                        <a:gd name="T119" fmla="*/ 35326016 h 3582"/>
                        <a:gd name="T120" fmla="*/ 92385671 w 3417"/>
                        <a:gd name="T121" fmla="*/ 15966860 h 3582"/>
                        <a:gd name="T122" fmla="*/ 79838608 w 3417"/>
                        <a:gd name="T123" fmla="*/ 28459162 h 3582"/>
                        <a:gd name="T124" fmla="*/ 72533461 w 3417"/>
                        <a:gd name="T125" fmla="*/ 19276319 h 3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稻壳儿小白白(http://dwz.cn/Wu2UP)"/>
                    <p:cNvSpPr>
                      <a:spLocks/>
                    </p:cNvSpPr>
                    <p:nvPr/>
                  </p:nvSpPr>
                  <p:spPr bwMode="auto">
                    <a:xfrm>
                      <a:off x="4532313" y="3019425"/>
                      <a:ext cx="1377950" cy="1003300"/>
                    </a:xfrm>
                    <a:custGeom>
                      <a:avLst/>
                      <a:gdLst>
                        <a:gd name="T0" fmla="*/ 374664229 w 4767"/>
                        <a:gd name="T1" fmla="*/ 90027625 h 3475"/>
                        <a:gd name="T2" fmla="*/ 356532639 w 4767"/>
                        <a:gd name="T3" fmla="*/ 78357297 h 3475"/>
                        <a:gd name="T4" fmla="*/ 331716531 w 4767"/>
                        <a:gd name="T5" fmla="*/ 60351887 h 3475"/>
                        <a:gd name="T6" fmla="*/ 322107592 w 4767"/>
                        <a:gd name="T7" fmla="*/ 57184347 h 3475"/>
                        <a:gd name="T8" fmla="*/ 294116447 w 4767"/>
                        <a:gd name="T9" fmla="*/ 33927131 h 3475"/>
                        <a:gd name="T10" fmla="*/ 277071144 w 4767"/>
                        <a:gd name="T11" fmla="*/ 28425293 h 3475"/>
                        <a:gd name="T12" fmla="*/ 259607861 w 4767"/>
                        <a:gd name="T13" fmla="*/ 28175262 h 3475"/>
                        <a:gd name="T14" fmla="*/ 237382022 w 4767"/>
                        <a:gd name="T15" fmla="*/ 17838818 h 3475"/>
                        <a:gd name="T16" fmla="*/ 229026448 w 4767"/>
                        <a:gd name="T17" fmla="*/ 38511707 h 3475"/>
                        <a:gd name="T18" fmla="*/ 214905568 w 4767"/>
                        <a:gd name="T19" fmla="*/ 51099007 h 3475"/>
                        <a:gd name="T20" fmla="*/ 188669018 w 4767"/>
                        <a:gd name="T21" fmla="*/ 42513069 h 3475"/>
                        <a:gd name="T22" fmla="*/ 165189814 w 4767"/>
                        <a:gd name="T23" fmla="*/ 22173363 h 3475"/>
                        <a:gd name="T24" fmla="*/ 143214590 w 4767"/>
                        <a:gd name="T25" fmla="*/ 11670328 h 3475"/>
                        <a:gd name="T26" fmla="*/ 115223445 w 4767"/>
                        <a:gd name="T27" fmla="*/ 1083564 h 3475"/>
                        <a:gd name="T28" fmla="*/ 83138051 w 4767"/>
                        <a:gd name="T29" fmla="*/ 6418522 h 3475"/>
                        <a:gd name="T30" fmla="*/ 48044697 w 4767"/>
                        <a:gd name="T31" fmla="*/ 18839231 h 3475"/>
                        <a:gd name="T32" fmla="*/ 62416192 w 4767"/>
                        <a:gd name="T33" fmla="*/ 50182034 h 3475"/>
                        <a:gd name="T34" fmla="*/ 53224945 w 4767"/>
                        <a:gd name="T35" fmla="*/ 72688868 h 3475"/>
                        <a:gd name="T36" fmla="*/ 57152117 w 4767"/>
                        <a:gd name="T37" fmla="*/ 91611540 h 3475"/>
                        <a:gd name="T38" fmla="*/ 51804503 w 4767"/>
                        <a:gd name="T39" fmla="*/ 102364606 h 3475"/>
                        <a:gd name="T40" fmla="*/ 24816108 w 4767"/>
                        <a:gd name="T41" fmla="*/ 95195991 h 3475"/>
                        <a:gd name="T42" fmla="*/ 12616900 w 4767"/>
                        <a:gd name="T43" fmla="*/ 102448046 h 3475"/>
                        <a:gd name="T44" fmla="*/ 13369035 w 4767"/>
                        <a:gd name="T45" fmla="*/ 116869292 h 3475"/>
                        <a:gd name="T46" fmla="*/ 4010710 w 4767"/>
                        <a:gd name="T47" fmla="*/ 135124733 h 3475"/>
                        <a:gd name="T48" fmla="*/ 8522651 w 4767"/>
                        <a:gd name="T49" fmla="*/ 148629006 h 3475"/>
                        <a:gd name="T50" fmla="*/ 2089038 w 4767"/>
                        <a:gd name="T51" fmla="*/ 171552751 h 3475"/>
                        <a:gd name="T52" fmla="*/ 12867515 w 4767"/>
                        <a:gd name="T53" fmla="*/ 190308254 h 3475"/>
                        <a:gd name="T54" fmla="*/ 29160972 w 4767"/>
                        <a:gd name="T55" fmla="*/ 206730037 h 3475"/>
                        <a:gd name="T56" fmla="*/ 44702294 w 4767"/>
                        <a:gd name="T57" fmla="*/ 204896091 h 3475"/>
                        <a:gd name="T58" fmla="*/ 67262286 w 4767"/>
                        <a:gd name="T59" fmla="*/ 224652295 h 3475"/>
                        <a:gd name="T60" fmla="*/ 89237510 w 4767"/>
                        <a:gd name="T61" fmla="*/ 233404825 h 3475"/>
                        <a:gd name="T62" fmla="*/ 108037697 w 4767"/>
                        <a:gd name="T63" fmla="*/ 242407674 h 3475"/>
                        <a:gd name="T64" fmla="*/ 131600440 w 4767"/>
                        <a:gd name="T65" fmla="*/ 245075153 h 3475"/>
                        <a:gd name="T66" fmla="*/ 150316799 w 4767"/>
                        <a:gd name="T67" fmla="*/ 260746554 h 3475"/>
                        <a:gd name="T68" fmla="*/ 158588835 w 4767"/>
                        <a:gd name="T69" fmla="*/ 280252727 h 3475"/>
                        <a:gd name="T70" fmla="*/ 176971330 w 4767"/>
                        <a:gd name="T71" fmla="*/ 288338315 h 3475"/>
                        <a:gd name="T72" fmla="*/ 179895752 w 4767"/>
                        <a:gd name="T73" fmla="*/ 278585373 h 3475"/>
                        <a:gd name="T74" fmla="*/ 197442284 w 4767"/>
                        <a:gd name="T75" fmla="*/ 287588222 h 3475"/>
                        <a:gd name="T76" fmla="*/ 208053974 w 4767"/>
                        <a:gd name="T77" fmla="*/ 275751303 h 3475"/>
                        <a:gd name="T78" fmla="*/ 217829990 w 4767"/>
                        <a:gd name="T79" fmla="*/ 265331419 h 3475"/>
                        <a:gd name="T80" fmla="*/ 222843450 w 4767"/>
                        <a:gd name="T81" fmla="*/ 253494500 h 3475"/>
                        <a:gd name="T82" fmla="*/ 226770333 w 4767"/>
                        <a:gd name="T83" fmla="*/ 235405650 h 3475"/>
                        <a:gd name="T84" fmla="*/ 226018487 w 4767"/>
                        <a:gd name="T85" fmla="*/ 222234848 h 3475"/>
                        <a:gd name="T86" fmla="*/ 235209446 w 4767"/>
                        <a:gd name="T87" fmla="*/ 207063508 h 3475"/>
                        <a:gd name="T88" fmla="*/ 253424863 w 4767"/>
                        <a:gd name="T89" fmla="*/ 214065532 h 3475"/>
                        <a:gd name="T90" fmla="*/ 264286879 w 4767"/>
                        <a:gd name="T91" fmla="*/ 238239720 h 3475"/>
                        <a:gd name="T92" fmla="*/ 283254142 w 4767"/>
                        <a:gd name="T93" fmla="*/ 254911535 h 3475"/>
                        <a:gd name="T94" fmla="*/ 297625638 w 4767"/>
                        <a:gd name="T95" fmla="*/ 250576990 h 3475"/>
                        <a:gd name="T96" fmla="*/ 305479981 w 4767"/>
                        <a:gd name="T97" fmla="*/ 261663527 h 3475"/>
                        <a:gd name="T98" fmla="*/ 316759978 w 4767"/>
                        <a:gd name="T99" fmla="*/ 269499372 h 3475"/>
                        <a:gd name="T100" fmla="*/ 331800069 w 4767"/>
                        <a:gd name="T101" fmla="*/ 266498423 h 3475"/>
                        <a:gd name="T102" fmla="*/ 340991317 w 4767"/>
                        <a:gd name="T103" fmla="*/ 247909511 h 3475"/>
                        <a:gd name="T104" fmla="*/ 351853621 w 4767"/>
                        <a:gd name="T105" fmla="*/ 240740608 h 3475"/>
                        <a:gd name="T106" fmla="*/ 342662374 w 4767"/>
                        <a:gd name="T107" fmla="*/ 230320724 h 3475"/>
                        <a:gd name="T108" fmla="*/ 327288129 w 4767"/>
                        <a:gd name="T109" fmla="*/ 212398466 h 3475"/>
                        <a:gd name="T110" fmla="*/ 340406259 w 4767"/>
                        <a:gd name="T111" fmla="*/ 207563570 h 3475"/>
                        <a:gd name="T112" fmla="*/ 360125368 w 4767"/>
                        <a:gd name="T113" fmla="*/ 215399415 h 3475"/>
                        <a:gd name="T114" fmla="*/ 368815385 w 4767"/>
                        <a:gd name="T115" fmla="*/ 204145998 h 3475"/>
                        <a:gd name="T116" fmla="*/ 375917594 w 4767"/>
                        <a:gd name="T117" fmla="*/ 177220891 h 3475"/>
                        <a:gd name="T118" fmla="*/ 386194841 w 4767"/>
                        <a:gd name="T119" fmla="*/ 165550852 h 3475"/>
                        <a:gd name="T120" fmla="*/ 394383338 w 4767"/>
                        <a:gd name="T121" fmla="*/ 148712158 h 3475"/>
                        <a:gd name="T122" fmla="*/ 386278379 w 4767"/>
                        <a:gd name="T123" fmla="*/ 123621285 h 34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3" name="稻壳儿小白白(http://dwz.cn/Wu2UP)"/>
                    <p:cNvSpPr>
                      <a:spLocks/>
                    </p:cNvSpPr>
                    <p:nvPr/>
                  </p:nvSpPr>
                  <p:spPr bwMode="auto">
                    <a:xfrm>
                      <a:off x="6034088" y="3128963"/>
                      <a:ext cx="333375" cy="522287"/>
                    </a:xfrm>
                    <a:custGeom>
                      <a:avLst/>
                      <a:gdLst>
                        <a:gd name="T0" fmla="*/ 83895156 w 1159"/>
                        <a:gd name="T1" fmla="*/ 81895753 h 1815"/>
                        <a:gd name="T2" fmla="*/ 85798184 w 1159"/>
                        <a:gd name="T3" fmla="*/ 81150451 h 1815"/>
                        <a:gd name="T4" fmla="*/ 86625437 w 1159"/>
                        <a:gd name="T5" fmla="*/ 79825597 h 1815"/>
                        <a:gd name="T6" fmla="*/ 85301717 w 1159"/>
                        <a:gd name="T7" fmla="*/ 77341352 h 1815"/>
                        <a:gd name="T8" fmla="*/ 84722697 w 1159"/>
                        <a:gd name="T9" fmla="*/ 74774520 h 1815"/>
                        <a:gd name="T10" fmla="*/ 85881024 w 1159"/>
                        <a:gd name="T11" fmla="*/ 68398303 h 1815"/>
                        <a:gd name="T12" fmla="*/ 86294651 w 1159"/>
                        <a:gd name="T13" fmla="*/ 64257991 h 1815"/>
                        <a:gd name="T14" fmla="*/ 90100418 w 1159"/>
                        <a:gd name="T15" fmla="*/ 61194195 h 1815"/>
                        <a:gd name="T16" fmla="*/ 95809214 w 1159"/>
                        <a:gd name="T17" fmla="*/ 55977368 h 1815"/>
                        <a:gd name="T18" fmla="*/ 90183259 w 1159"/>
                        <a:gd name="T19" fmla="*/ 51091755 h 1815"/>
                        <a:gd name="T20" fmla="*/ 80337622 w 1159"/>
                        <a:gd name="T21" fmla="*/ 45792052 h 1815"/>
                        <a:gd name="T22" fmla="*/ 65692996 w 1159"/>
                        <a:gd name="T23" fmla="*/ 39912798 h 1815"/>
                        <a:gd name="T24" fmla="*/ 67761417 w 1159"/>
                        <a:gd name="T25" fmla="*/ 34944310 h 1815"/>
                        <a:gd name="T26" fmla="*/ 68175331 w 1159"/>
                        <a:gd name="T27" fmla="*/ 28402629 h 1815"/>
                        <a:gd name="T28" fmla="*/ 70739931 w 1159"/>
                        <a:gd name="T29" fmla="*/ 22854588 h 1815"/>
                        <a:gd name="T30" fmla="*/ 78848221 w 1159"/>
                        <a:gd name="T31" fmla="*/ 13166237 h 1815"/>
                        <a:gd name="T32" fmla="*/ 73801286 w 1159"/>
                        <a:gd name="T33" fmla="*/ 6790019 h 1815"/>
                        <a:gd name="T34" fmla="*/ 69829838 w 1159"/>
                        <a:gd name="T35" fmla="*/ 82875 h 1815"/>
                        <a:gd name="T36" fmla="*/ 60480668 w 1159"/>
                        <a:gd name="T37" fmla="*/ 2567120 h 1815"/>
                        <a:gd name="T38" fmla="*/ 56426667 w 1159"/>
                        <a:gd name="T39" fmla="*/ 6955769 h 1815"/>
                        <a:gd name="T40" fmla="*/ 48566611 w 1159"/>
                        <a:gd name="T41" fmla="*/ 21032771 h 1815"/>
                        <a:gd name="T42" fmla="*/ 46994657 w 1159"/>
                        <a:gd name="T43" fmla="*/ 35027185 h 1815"/>
                        <a:gd name="T44" fmla="*/ 44760556 w 1159"/>
                        <a:gd name="T45" fmla="*/ 51919644 h 1815"/>
                        <a:gd name="T46" fmla="*/ 38389900 w 1159"/>
                        <a:gd name="T47" fmla="*/ 56225706 h 1815"/>
                        <a:gd name="T48" fmla="*/ 31109151 w 1159"/>
                        <a:gd name="T49" fmla="*/ 56474044 h 1815"/>
                        <a:gd name="T50" fmla="*/ 20187740 w 1159"/>
                        <a:gd name="T51" fmla="*/ 62519049 h 1815"/>
                        <a:gd name="T52" fmla="*/ 6536336 w 1159"/>
                        <a:gd name="T53" fmla="*/ 63181476 h 1815"/>
                        <a:gd name="T54" fmla="*/ 992934 w 1159"/>
                        <a:gd name="T55" fmla="*/ 66493610 h 1815"/>
                        <a:gd name="T56" fmla="*/ 8935543 w 1159"/>
                        <a:gd name="T57" fmla="*/ 68067089 h 1815"/>
                        <a:gd name="T58" fmla="*/ 12906991 w 1159"/>
                        <a:gd name="T59" fmla="*/ 70799672 h 1815"/>
                        <a:gd name="T60" fmla="*/ 11914057 w 1159"/>
                        <a:gd name="T61" fmla="*/ 76347712 h 1815"/>
                        <a:gd name="T62" fmla="*/ 18698627 w 1159"/>
                        <a:gd name="T63" fmla="*/ 79908472 h 1815"/>
                        <a:gd name="T64" fmla="*/ 25400356 w 1159"/>
                        <a:gd name="T65" fmla="*/ 87195455 h 1815"/>
                        <a:gd name="T66" fmla="*/ 28792497 w 1159"/>
                        <a:gd name="T67" fmla="*/ 93405922 h 1815"/>
                        <a:gd name="T68" fmla="*/ 27054863 w 1159"/>
                        <a:gd name="T69" fmla="*/ 100361692 h 1815"/>
                        <a:gd name="T70" fmla="*/ 32598265 w 1159"/>
                        <a:gd name="T71" fmla="*/ 110464132 h 1815"/>
                        <a:gd name="T72" fmla="*/ 33177572 w 1159"/>
                        <a:gd name="T73" fmla="*/ 116508849 h 1815"/>
                        <a:gd name="T74" fmla="*/ 27551330 w 1159"/>
                        <a:gd name="T75" fmla="*/ 121146124 h 1815"/>
                        <a:gd name="T76" fmla="*/ 30116217 w 1159"/>
                        <a:gd name="T77" fmla="*/ 128433107 h 1815"/>
                        <a:gd name="T78" fmla="*/ 33177572 w 1159"/>
                        <a:gd name="T79" fmla="*/ 131993867 h 1815"/>
                        <a:gd name="T80" fmla="*/ 40044694 w 1159"/>
                        <a:gd name="T81" fmla="*/ 131993867 h 1815"/>
                        <a:gd name="T82" fmla="*/ 41451255 w 1159"/>
                        <a:gd name="T83" fmla="*/ 137790246 h 1815"/>
                        <a:gd name="T84" fmla="*/ 44678003 w 1159"/>
                        <a:gd name="T85" fmla="*/ 138535548 h 1815"/>
                        <a:gd name="T86" fmla="*/ 44429769 w 1159"/>
                        <a:gd name="T87" fmla="*/ 143089948 h 1815"/>
                        <a:gd name="T88" fmla="*/ 48897397 w 1159"/>
                        <a:gd name="T89" fmla="*/ 143752375 h 1815"/>
                        <a:gd name="T90" fmla="*/ 53034238 w 1159"/>
                        <a:gd name="T91" fmla="*/ 143172823 h 1815"/>
                        <a:gd name="T92" fmla="*/ 57750387 w 1159"/>
                        <a:gd name="T93" fmla="*/ 150128305 h 1815"/>
                        <a:gd name="T94" fmla="*/ 60563509 w 1159"/>
                        <a:gd name="T95" fmla="*/ 140522828 h 1815"/>
                        <a:gd name="T96" fmla="*/ 61307921 w 1159"/>
                        <a:gd name="T97" fmla="*/ 131579778 h 1815"/>
                        <a:gd name="T98" fmla="*/ 67513184 w 1159"/>
                        <a:gd name="T99" fmla="*/ 133732809 h 1815"/>
                        <a:gd name="T100" fmla="*/ 72560119 w 1159"/>
                        <a:gd name="T101" fmla="*/ 130503263 h 1815"/>
                        <a:gd name="T102" fmla="*/ 72974033 w 1159"/>
                        <a:gd name="T103" fmla="*/ 124127045 h 1815"/>
                        <a:gd name="T104" fmla="*/ 70326305 w 1159"/>
                        <a:gd name="T105" fmla="*/ 114687319 h 1815"/>
                        <a:gd name="T106" fmla="*/ 62631929 w 1159"/>
                        <a:gd name="T107" fmla="*/ 112037324 h 1815"/>
                        <a:gd name="T108" fmla="*/ 62135462 w 1159"/>
                        <a:gd name="T109" fmla="*/ 105081555 h 1815"/>
                        <a:gd name="T110" fmla="*/ 61059688 w 1159"/>
                        <a:gd name="T111" fmla="*/ 101438207 h 1815"/>
                        <a:gd name="T112" fmla="*/ 63955649 w 1159"/>
                        <a:gd name="T113" fmla="*/ 95227740 h 1815"/>
                        <a:gd name="T114" fmla="*/ 66603090 w 1159"/>
                        <a:gd name="T115" fmla="*/ 89928038 h 1815"/>
                        <a:gd name="T116" fmla="*/ 63707416 w 1159"/>
                        <a:gd name="T117" fmla="*/ 86201815 h 1815"/>
                        <a:gd name="T118" fmla="*/ 66272304 w 1159"/>
                        <a:gd name="T119" fmla="*/ 84131659 h 1815"/>
                        <a:gd name="T120" fmla="*/ 68837191 w 1159"/>
                        <a:gd name="T121" fmla="*/ 81067575 h 18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稻壳儿小白白(http://dwz.cn/Wu2UP)"/>
                    <p:cNvSpPr>
                      <a:spLocks/>
                    </p:cNvSpPr>
                    <p:nvPr/>
                  </p:nvSpPr>
                  <p:spPr bwMode="auto">
                    <a:xfrm>
                      <a:off x="5889625" y="4413250"/>
                      <a:ext cx="650875" cy="550863"/>
                    </a:xfrm>
                    <a:custGeom>
                      <a:avLst/>
                      <a:gdLst>
                        <a:gd name="T0" fmla="*/ 119937601 w 2274"/>
                        <a:gd name="T1" fmla="*/ 3251950 h 1956"/>
                        <a:gd name="T2" fmla="*/ 130669596 w 2274"/>
                        <a:gd name="T3" fmla="*/ 1031038 h 1956"/>
                        <a:gd name="T4" fmla="*/ 141320018 w 2274"/>
                        <a:gd name="T5" fmla="*/ 4758938 h 1956"/>
                        <a:gd name="T6" fmla="*/ 148611306 w 2274"/>
                        <a:gd name="T7" fmla="*/ 6265926 h 1956"/>
                        <a:gd name="T8" fmla="*/ 157295078 w 2274"/>
                        <a:gd name="T9" fmla="*/ 19432002 h 1956"/>
                        <a:gd name="T10" fmla="*/ 159425162 w 2274"/>
                        <a:gd name="T11" fmla="*/ 30377166 h 1956"/>
                        <a:gd name="T12" fmla="*/ 161719253 w 2274"/>
                        <a:gd name="T13" fmla="*/ 32677216 h 1956"/>
                        <a:gd name="T14" fmla="*/ 167535912 w 2274"/>
                        <a:gd name="T15" fmla="*/ 35294660 h 1956"/>
                        <a:gd name="T16" fmla="*/ 175482369 w 2274"/>
                        <a:gd name="T17" fmla="*/ 26173596 h 1956"/>
                        <a:gd name="T18" fmla="*/ 180643573 w 2274"/>
                        <a:gd name="T19" fmla="*/ 35929166 h 1956"/>
                        <a:gd name="T20" fmla="*/ 178759355 w 2274"/>
                        <a:gd name="T21" fmla="*/ 48460736 h 1956"/>
                        <a:gd name="T22" fmla="*/ 179168943 w 2274"/>
                        <a:gd name="T23" fmla="*/ 60516638 h 1956"/>
                        <a:gd name="T24" fmla="*/ 169747857 w 2274"/>
                        <a:gd name="T25" fmla="*/ 68844357 h 1956"/>
                        <a:gd name="T26" fmla="*/ 166388723 w 2274"/>
                        <a:gd name="T27" fmla="*/ 76458714 h 1956"/>
                        <a:gd name="T28" fmla="*/ 179168943 w 2274"/>
                        <a:gd name="T29" fmla="*/ 71303245 h 1956"/>
                        <a:gd name="T30" fmla="*/ 186296511 w 2274"/>
                        <a:gd name="T31" fmla="*/ 77727727 h 1956"/>
                        <a:gd name="T32" fmla="*/ 185886923 w 2274"/>
                        <a:gd name="T33" fmla="*/ 81534765 h 1956"/>
                        <a:gd name="T34" fmla="*/ 181790761 w 2274"/>
                        <a:gd name="T35" fmla="*/ 91766285 h 1956"/>
                        <a:gd name="T36" fmla="*/ 181463034 w 2274"/>
                        <a:gd name="T37" fmla="*/ 101759829 h 1956"/>
                        <a:gd name="T38" fmla="*/ 183019524 w 2274"/>
                        <a:gd name="T39" fmla="*/ 103901323 h 1956"/>
                        <a:gd name="T40" fmla="*/ 181626755 w 2274"/>
                        <a:gd name="T41" fmla="*/ 115243018 h 1956"/>
                        <a:gd name="T42" fmla="*/ 170239304 w 2274"/>
                        <a:gd name="T43" fmla="*/ 117781325 h 1956"/>
                        <a:gd name="T44" fmla="*/ 170485171 w 2274"/>
                        <a:gd name="T45" fmla="*/ 123253906 h 1956"/>
                        <a:gd name="T46" fmla="*/ 161964834 w 2274"/>
                        <a:gd name="T47" fmla="*/ 125712513 h 1956"/>
                        <a:gd name="T48" fmla="*/ 157049497 w 2274"/>
                        <a:gd name="T49" fmla="*/ 128726488 h 1956"/>
                        <a:gd name="T50" fmla="*/ 150003790 w 2274"/>
                        <a:gd name="T51" fmla="*/ 129757526 h 1956"/>
                        <a:gd name="T52" fmla="*/ 142139193 w 2274"/>
                        <a:gd name="T53" fmla="*/ 130630007 h 1956"/>
                        <a:gd name="T54" fmla="*/ 129440834 w 2274"/>
                        <a:gd name="T55" fmla="*/ 140385577 h 1956"/>
                        <a:gd name="T56" fmla="*/ 125754259 w 2274"/>
                        <a:gd name="T57" fmla="*/ 134040514 h 1956"/>
                        <a:gd name="T58" fmla="*/ 117152062 w 2274"/>
                        <a:gd name="T59" fmla="*/ 131343932 h 1956"/>
                        <a:gd name="T60" fmla="*/ 109287465 w 2274"/>
                        <a:gd name="T61" fmla="*/ 124998869 h 1956"/>
                        <a:gd name="T62" fmla="*/ 103716387 w 2274"/>
                        <a:gd name="T63" fmla="*/ 137451020 h 1956"/>
                        <a:gd name="T64" fmla="*/ 92902531 w 2274"/>
                        <a:gd name="T65" fmla="*/ 138402921 h 1956"/>
                        <a:gd name="T66" fmla="*/ 78647682 w 2274"/>
                        <a:gd name="T67" fmla="*/ 148317046 h 1956"/>
                        <a:gd name="T68" fmla="*/ 66686637 w 2274"/>
                        <a:gd name="T69" fmla="*/ 153155122 h 1956"/>
                        <a:gd name="T70" fmla="*/ 54397866 w 2274"/>
                        <a:gd name="T71" fmla="*/ 146492946 h 1956"/>
                        <a:gd name="T72" fmla="*/ 41781653 w 2274"/>
                        <a:gd name="T73" fmla="*/ 144985959 h 1956"/>
                        <a:gd name="T74" fmla="*/ 30148335 w 2274"/>
                        <a:gd name="T75" fmla="*/ 154344997 h 1956"/>
                        <a:gd name="T76" fmla="*/ 29411021 w 2274"/>
                        <a:gd name="T77" fmla="*/ 140861527 h 1956"/>
                        <a:gd name="T78" fmla="*/ 33015735 w 2274"/>
                        <a:gd name="T79" fmla="*/ 134833576 h 1956"/>
                        <a:gd name="T80" fmla="*/ 27362796 w 2274"/>
                        <a:gd name="T81" fmla="*/ 128171401 h 1956"/>
                        <a:gd name="T82" fmla="*/ 22119732 w 2274"/>
                        <a:gd name="T83" fmla="*/ 121350388 h 1956"/>
                        <a:gd name="T84" fmla="*/ 24659404 w 2274"/>
                        <a:gd name="T85" fmla="*/ 104694386 h 1956"/>
                        <a:gd name="T86" fmla="*/ 30803504 w 2274"/>
                        <a:gd name="T87" fmla="*/ 88910865 h 1956"/>
                        <a:gd name="T88" fmla="*/ 15156171 w 2274"/>
                        <a:gd name="T89" fmla="*/ 84310765 h 1956"/>
                        <a:gd name="T90" fmla="*/ 3113266 w 2274"/>
                        <a:gd name="T91" fmla="*/ 78520789 h 1956"/>
                        <a:gd name="T92" fmla="*/ 0 w 2274"/>
                        <a:gd name="T93" fmla="*/ 68765220 h 1956"/>
                        <a:gd name="T94" fmla="*/ 10814142 w 2274"/>
                        <a:gd name="T95" fmla="*/ 55440306 h 1956"/>
                        <a:gd name="T96" fmla="*/ 24249816 w 2274"/>
                        <a:gd name="T97" fmla="*/ 56550762 h 1956"/>
                        <a:gd name="T98" fmla="*/ 38832393 w 2274"/>
                        <a:gd name="T99" fmla="*/ 61468256 h 1956"/>
                        <a:gd name="T100" fmla="*/ 51202739 w 2274"/>
                        <a:gd name="T101" fmla="*/ 59247625 h 1956"/>
                        <a:gd name="T102" fmla="*/ 59723076 w 2274"/>
                        <a:gd name="T103" fmla="*/ 46953748 h 1956"/>
                        <a:gd name="T104" fmla="*/ 77090906 w 2274"/>
                        <a:gd name="T105" fmla="*/ 48540155 h 1956"/>
                        <a:gd name="T106" fmla="*/ 85857110 w 2274"/>
                        <a:gd name="T107" fmla="*/ 40529548 h 1956"/>
                        <a:gd name="T108" fmla="*/ 74059786 w 2274"/>
                        <a:gd name="T109" fmla="*/ 35691191 h 1956"/>
                        <a:gd name="T110" fmla="*/ 65785316 w 2274"/>
                        <a:gd name="T111" fmla="*/ 28711622 h 1956"/>
                        <a:gd name="T112" fmla="*/ 73732059 w 2274"/>
                        <a:gd name="T113" fmla="*/ 18004152 h 1956"/>
                        <a:gd name="T114" fmla="*/ 83808886 w 2274"/>
                        <a:gd name="T115" fmla="*/ 20383621 h 1956"/>
                        <a:gd name="T116" fmla="*/ 92410797 w 2274"/>
                        <a:gd name="T117" fmla="*/ 21732052 h 1956"/>
                        <a:gd name="T118" fmla="*/ 93475840 w 2274"/>
                        <a:gd name="T119" fmla="*/ 11817645 h 1956"/>
                        <a:gd name="T120" fmla="*/ 97981875 w 2274"/>
                        <a:gd name="T121" fmla="*/ 23318177 h 1956"/>
                        <a:gd name="T122" fmla="*/ 105682751 w 2274"/>
                        <a:gd name="T123" fmla="*/ 12928101 h 1956"/>
                        <a:gd name="T124" fmla="*/ 115595572 w 2274"/>
                        <a:gd name="T125" fmla="*/ 13959139 h 19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sp>
              <p:nvSpPr>
                <p:cNvPr id="40" name="矩形 39"/>
                <p:cNvSpPr/>
                <p:nvPr/>
              </p:nvSpPr>
              <p:spPr bwMode="auto">
                <a:xfrm>
                  <a:off x="9356436" y="1938256"/>
                  <a:ext cx="323273" cy="148936"/>
                </a:xfrm>
                <a:prstGeom prst="rect">
                  <a:avLst/>
                </a:prstGeom>
                <a:grp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400" b="0" i="0" u="none" strike="noStrike" cap="none" normalizeH="0" baseline="0">
                    <a:ln>
                      <a:noFill/>
                    </a:ln>
                    <a:solidFill>
                      <a:schemeClr val="tx1">
                        <a:lumMod val="50000"/>
                        <a:lumOff val="50000"/>
                      </a:schemeClr>
                    </a:solidFill>
                    <a:effectLst/>
                    <a:latin typeface="微软雅黑" panose="020B0503020204020204" pitchFamily="34" charset="-122"/>
                    <a:ea typeface="微软雅黑" panose="020B0503020204020204" pitchFamily="34" charset="-122"/>
                  </a:endParaRPr>
                </a:p>
              </p:txBody>
            </p:sp>
          </p:grpSp>
        </p:grpSp>
        <p:sp>
          <p:nvSpPr>
            <p:cNvPr id="60" name="文本框 59"/>
            <p:cNvSpPr txBox="1"/>
            <p:nvPr/>
          </p:nvSpPr>
          <p:spPr>
            <a:xfrm>
              <a:off x="9778624" y="1130543"/>
              <a:ext cx="1154933" cy="307777"/>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未放开</a:t>
              </a:r>
            </a:p>
          </p:txBody>
        </p:sp>
        <p:sp>
          <p:nvSpPr>
            <p:cNvPr id="61" name="文本框 60"/>
            <p:cNvSpPr txBox="1"/>
            <p:nvPr/>
          </p:nvSpPr>
          <p:spPr>
            <a:xfrm>
              <a:off x="9789292" y="1473305"/>
              <a:ext cx="1154933" cy="307777"/>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部分放开</a:t>
              </a:r>
            </a:p>
          </p:txBody>
        </p:sp>
        <p:sp>
          <p:nvSpPr>
            <p:cNvPr id="62" name="文本框 61"/>
            <p:cNvSpPr txBox="1"/>
            <p:nvPr/>
          </p:nvSpPr>
          <p:spPr>
            <a:xfrm>
              <a:off x="9789340" y="1847656"/>
              <a:ext cx="1154933" cy="307777"/>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完全放开</a:t>
              </a:r>
            </a:p>
          </p:txBody>
        </p:sp>
      </p:grpSp>
      <p:sp>
        <p:nvSpPr>
          <p:cNvPr id="65" name="矩形 64"/>
          <p:cNvSpPr/>
          <p:nvPr/>
        </p:nvSpPr>
        <p:spPr>
          <a:xfrm>
            <a:off x="4136813" y="6113591"/>
            <a:ext cx="1877437" cy="276999"/>
          </a:xfrm>
          <a:prstGeom prst="rect">
            <a:avLst/>
          </a:prstGeom>
        </p:spPr>
        <p:txBody>
          <a:bodyPr wrap="none">
            <a:spAutoFit/>
          </a:bodyPr>
          <a:lstStyle/>
          <a:p>
            <a:r>
              <a:rPr lang="zh-CN" altLang="en-US" sz="1200" dirty="0">
                <a:solidFill>
                  <a:schemeClr val="bg1">
                    <a:lumMod val="65000"/>
                  </a:schemeClr>
                </a:solidFill>
                <a:latin typeface="微软雅黑" panose="020B0503020204020204" pitchFamily="34" charset="-122"/>
                <a:ea typeface="微软雅黑" panose="020B0503020204020204" pitchFamily="34" charset="-122"/>
              </a:rPr>
              <a:t>来源：中国汽车流通协会</a:t>
            </a:r>
          </a:p>
        </p:txBody>
      </p:sp>
      <p:sp>
        <p:nvSpPr>
          <p:cNvPr id="6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政治背景</a:t>
            </a:r>
          </a:p>
        </p:txBody>
      </p:sp>
    </p:spTree>
    <p:extLst>
      <p:ext uri="{BB962C8B-B14F-4D97-AF65-F5344CB8AC3E}">
        <p14:creationId xmlns:p14="http://schemas.microsoft.com/office/powerpoint/2010/main" val="2437234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zh-CN" altLang="en-US" sz="4800" b="1" spc="600" dirty="0">
                <a:solidFill>
                  <a:schemeClr val="bg1"/>
                </a:solidFill>
                <a:latin typeface="微软雅黑" panose="020B0503020204020204" pitchFamily="34" charset="-122"/>
                <a:ea typeface="微软雅黑" panose="020B0503020204020204" pitchFamily="34" charset="-122"/>
              </a:rPr>
              <a:t>中国二手车市场现状</a:t>
            </a:r>
            <a:endParaRPr lang="en-US" altLang="zh-CN" sz="4800" b="1" spc="600" dirty="0">
              <a:solidFill>
                <a:schemeClr val="bg1"/>
              </a:solidFill>
              <a:latin typeface="微软雅黑" panose="020B0503020204020204" pitchFamily="34" charset="-122"/>
              <a:ea typeface="微软雅黑" panose="020B0503020204020204" pitchFamily="34" charset="-122"/>
            </a:endParaRP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02</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671733"/>
            <a:ext cx="12192000" cy="186267"/>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195930" y="135905"/>
            <a:ext cx="4621380" cy="1137582"/>
            <a:chOff x="7195930" y="135905"/>
            <a:chExt cx="4621380" cy="1137582"/>
          </a:xfrm>
        </p:grpSpPr>
        <p:pic>
          <p:nvPicPr>
            <p:cNvPr id="2" name="图片 1"/>
            <p:cNvPicPr>
              <a:picLocks noChangeAspect="1"/>
            </p:cNvPicPr>
            <p:nvPr/>
          </p:nvPicPr>
          <p:blipFill rotWithShape="1">
            <a:blip r:embed="rId3">
              <a:lum bright="70000" contrast="-70000"/>
            </a:blip>
            <a:srcRect t="26399" b="26399"/>
            <a:stretch/>
          </p:blipFill>
          <p:spPr>
            <a:xfrm>
              <a:off x="9264372" y="276331"/>
              <a:ext cx="2552938" cy="856730"/>
            </a:xfrm>
            <a:prstGeom prst="rect">
              <a:avLst/>
            </a:prstGeom>
          </p:spPr>
        </p:pic>
        <p:pic>
          <p:nvPicPr>
            <p:cNvPr id="3" name="图片 2"/>
            <p:cNvPicPr>
              <a:picLocks noChangeAspect="1"/>
            </p:cNvPicPr>
            <p:nvPr/>
          </p:nvPicPr>
          <p:blipFill>
            <a:blip r:embed="rId4">
              <a:lum bright="70000" contrast="-70000"/>
            </a:blip>
            <a:stretch>
              <a:fillRect/>
            </a:stretch>
          </p:blipFill>
          <p:spPr>
            <a:xfrm>
              <a:off x="7195930" y="135905"/>
              <a:ext cx="1919356" cy="1137582"/>
            </a:xfrm>
            <a:prstGeom prst="rect">
              <a:avLst/>
            </a:prstGeom>
          </p:spPr>
        </p:pic>
      </p:grpSp>
      <p:sp>
        <p:nvSpPr>
          <p:cNvPr id="10" name="矩形 9"/>
          <p:cNvSpPr/>
          <p:nvPr/>
        </p:nvSpPr>
        <p:spPr>
          <a:xfrm>
            <a:off x="9792182" y="6671732"/>
            <a:ext cx="2399818" cy="186268"/>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626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1124895"/>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zh-CN" altLang="en-US" sz="4800" b="1" spc="600" dirty="0">
                <a:solidFill>
                  <a:srgbClr val="FFC000"/>
                </a:solidFill>
                <a:latin typeface="微软雅黑" panose="020B0503020204020204" pitchFamily="34" charset="-122"/>
                <a:ea typeface="微软雅黑" panose="020B0503020204020204" pitchFamily="34" charset="-122"/>
              </a:rPr>
              <a:t>两个问题</a:t>
            </a:r>
            <a:endParaRPr lang="en-US" altLang="zh-CN" sz="4800" b="1" spc="600" dirty="0">
              <a:solidFill>
                <a:srgbClr val="FFC000"/>
              </a:solidFill>
              <a:latin typeface="微软雅黑" panose="020B0503020204020204" pitchFamily="34" charset="-122"/>
              <a:ea typeface="微软雅黑" panose="020B0503020204020204" pitchFamily="34" charset="-122"/>
            </a:endParaRPr>
          </a:p>
        </p:txBody>
      </p:sp>
      <p:sp>
        <p:nvSpPr>
          <p:cNvPr id="7" name="标题 2"/>
          <p:cNvSpPr txBox="1">
            <a:spLocks/>
          </p:cNvSpPr>
          <p:nvPr/>
        </p:nvSpPr>
        <p:spPr>
          <a:xfrm>
            <a:off x="867244" y="1982272"/>
            <a:ext cx="10532276" cy="3075865"/>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altLang="zh-CN" sz="2800" spc="6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2800" spc="600" dirty="0">
                <a:solidFill>
                  <a:schemeClr val="bg1"/>
                </a:solidFill>
                <a:latin typeface="微软雅黑" panose="020B0503020204020204" pitchFamily="34" charset="-122"/>
                <a:ea typeface="微软雅黑" panose="020B0503020204020204" pitchFamily="34" charset="-122"/>
              </a:rPr>
              <a:t>中国二手车市场有没有问题？</a:t>
            </a:r>
            <a:r>
              <a:rPr lang="zh-CN" altLang="en-US" sz="2800" spc="600" dirty="0">
                <a:solidFill>
                  <a:srgbClr val="FFC000"/>
                </a:solidFill>
                <a:latin typeface="微软雅黑" panose="020B0503020204020204" pitchFamily="34" charset="-122"/>
                <a:ea typeface="微软雅黑" panose="020B0503020204020204" pitchFamily="34" charset="-122"/>
              </a:rPr>
              <a:t>有什么问题？</a:t>
            </a:r>
            <a:endParaRPr lang="en-US" altLang="zh-CN" sz="2800" spc="600" dirty="0">
              <a:solidFill>
                <a:srgbClr val="FFC000"/>
              </a:solidFill>
              <a:latin typeface="微软雅黑" panose="020B0503020204020204" pitchFamily="34" charset="-122"/>
              <a:ea typeface="微软雅黑" panose="020B0503020204020204" pitchFamily="34" charset="-122"/>
            </a:endParaRPr>
          </a:p>
          <a:p>
            <a:pPr algn="l">
              <a:lnSpc>
                <a:spcPct val="150000"/>
              </a:lnSpc>
            </a:pPr>
            <a:endParaRPr lang="en-US" altLang="zh-CN" sz="2800" spc="6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2800" spc="600" dirty="0">
                <a:solidFill>
                  <a:schemeClr val="bg1"/>
                </a:solidFill>
                <a:latin typeface="微软雅黑" panose="020B0503020204020204" pitchFamily="34" charset="-122"/>
                <a:ea typeface="微软雅黑" panose="020B0503020204020204" pitchFamily="34" charset="-122"/>
              </a:rPr>
              <a:t>区块链是什么？能做什么？</a:t>
            </a:r>
            <a:r>
              <a:rPr lang="zh-CN" altLang="en-US" sz="2800" spc="600" dirty="0">
                <a:solidFill>
                  <a:srgbClr val="FFC000"/>
                </a:solidFill>
                <a:latin typeface="微软雅黑" panose="020B0503020204020204" pitchFamily="34" charset="-122"/>
                <a:ea typeface="微软雅黑" panose="020B0503020204020204" pitchFamily="34" charset="-122"/>
              </a:rPr>
              <a:t>怎么做？</a:t>
            </a:r>
            <a:endParaRPr lang="en-US" altLang="zh-CN" sz="2800" spc="6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5547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内容占位符 2"/>
          <p:cNvSpPr>
            <a:spLocks noGrp="1"/>
          </p:cNvSpPr>
          <p:nvPr>
            <p:ph idx="1"/>
          </p:nvPr>
        </p:nvSpPr>
        <p:spPr/>
        <p:txBody>
          <a:bodyPr>
            <a:normAutofit/>
          </a:bodyPr>
          <a:lstStyle/>
          <a:p>
            <a:pPr marL="342900" indent="-342900">
              <a:buFont typeface="+mj-lt"/>
              <a:buAutoNum type="arabicPeriod"/>
            </a:pPr>
            <a:r>
              <a:rPr lang="zh-CN" altLang="en-US" sz="1800" dirty="0"/>
              <a:t>车源地域分布不均</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20</a:t>
            </a:fld>
            <a:endParaRPr lang="zh-CN" altLang="en-US"/>
          </a:p>
        </p:txBody>
      </p:sp>
      <p:sp>
        <p:nvSpPr>
          <p:cNvPr id="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供求不平衡</a:t>
            </a:r>
          </a:p>
        </p:txBody>
      </p:sp>
      <p:sp>
        <p:nvSpPr>
          <p:cNvPr id="10" name="矩形 9"/>
          <p:cNvSpPr/>
          <p:nvPr/>
        </p:nvSpPr>
        <p:spPr>
          <a:xfrm>
            <a:off x="4072514" y="3654232"/>
            <a:ext cx="4309067" cy="7994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750647" y="4452378"/>
            <a:ext cx="4641767" cy="8117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4644503" y="2793539"/>
            <a:ext cx="3717822" cy="861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1047750" y="2793539"/>
            <a:ext cx="3596754" cy="861976"/>
          </a:xfrm>
          <a:prstGeom prst="rect">
            <a:avLst/>
          </a:prstGeom>
          <a:solidFill>
            <a:srgbClr val="63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619741" y="3654232"/>
            <a:ext cx="2452773" cy="799428"/>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941607" y="4452378"/>
            <a:ext cx="1809040" cy="811771"/>
          </a:xfrm>
          <a:prstGeom prst="rect">
            <a:avLst/>
          </a:prstGeom>
          <a:solidFill>
            <a:srgbClr val="1D5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910678" y="3055251"/>
            <a:ext cx="1870898" cy="338554"/>
          </a:xfrm>
          <a:prstGeom prst="rect">
            <a:avLst/>
          </a:prstGeom>
          <a:noFill/>
          <a:ln>
            <a:noFill/>
          </a:ln>
        </p:spPr>
        <p:txBody>
          <a:bodyPr wrap="square" rtlCol="0" anchor="ctr">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一二线城市</a:t>
            </a:r>
          </a:p>
        </p:txBody>
      </p:sp>
      <p:sp>
        <p:nvSpPr>
          <p:cNvPr id="17" name="文本框 16"/>
          <p:cNvSpPr txBox="1"/>
          <p:nvPr/>
        </p:nvSpPr>
        <p:spPr>
          <a:xfrm>
            <a:off x="2243282" y="3884670"/>
            <a:ext cx="1205690" cy="338554"/>
          </a:xfrm>
          <a:prstGeom prst="rect">
            <a:avLst/>
          </a:prstGeom>
          <a:noFill/>
          <a:ln>
            <a:noFill/>
          </a:ln>
        </p:spPr>
        <p:txBody>
          <a:bodyPr wrap="square" rtlCol="0" anchor="ctr">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三线城市</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016915" y="4565876"/>
            <a:ext cx="1683824" cy="584775"/>
          </a:xfrm>
          <a:prstGeom prst="rect">
            <a:avLst/>
          </a:prstGeom>
          <a:noFill/>
          <a:ln>
            <a:noFill/>
          </a:ln>
        </p:spPr>
        <p:txBody>
          <a:bodyPr wrap="square" rtlCol="0" anchor="ctr">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四线及</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以下城市</a:t>
            </a:r>
          </a:p>
        </p:txBody>
      </p:sp>
      <p:sp>
        <p:nvSpPr>
          <p:cNvPr id="19" name="文本框 18"/>
          <p:cNvSpPr txBox="1"/>
          <p:nvPr/>
        </p:nvSpPr>
        <p:spPr>
          <a:xfrm>
            <a:off x="4966371" y="2932140"/>
            <a:ext cx="3108113" cy="584775"/>
          </a:xfrm>
          <a:prstGeom prst="rect">
            <a:avLst/>
          </a:prstGeom>
          <a:noFill/>
        </p:spPr>
        <p:txBody>
          <a:bodyPr wrap="square" rtlCol="0" anchor="ctr">
            <a:spAutoFit/>
          </a:bodyPr>
          <a:lstStyle/>
          <a:p>
            <a:r>
              <a:rPr lang="zh-CN" altLang="en-US" sz="1600" dirty="0">
                <a:latin typeface="微软雅黑" panose="020B0503020204020204" pitchFamily="34" charset="-122"/>
                <a:ea typeface="微软雅黑" panose="020B0503020204020204" pitchFamily="34" charset="-122"/>
              </a:rPr>
              <a:t>车源产出高，流向三线、四线及一下城市，自行消化比例小</a:t>
            </a:r>
          </a:p>
        </p:txBody>
      </p:sp>
      <p:sp>
        <p:nvSpPr>
          <p:cNvPr id="20" name="文本框 19"/>
          <p:cNvSpPr txBox="1"/>
          <p:nvPr/>
        </p:nvSpPr>
        <p:spPr>
          <a:xfrm>
            <a:off x="4316384" y="3884670"/>
            <a:ext cx="3758099" cy="338554"/>
          </a:xfrm>
          <a:prstGeom prst="rect">
            <a:avLst/>
          </a:prstGeom>
          <a:noFill/>
        </p:spPr>
        <p:txBody>
          <a:bodyPr wrap="square" rtlCol="0" anchor="ctr">
            <a:spAutoFit/>
          </a:bodyPr>
          <a:lstStyle/>
          <a:p>
            <a:r>
              <a:rPr lang="zh-CN" altLang="en-US" sz="1600" dirty="0">
                <a:latin typeface="微软雅黑" panose="020B0503020204020204" pitchFamily="34" charset="-122"/>
                <a:ea typeface="微软雅黑" panose="020B0503020204020204" pitchFamily="34" charset="-122"/>
              </a:rPr>
              <a:t>车源自行消化并向四线及以下城市流动</a:t>
            </a:r>
          </a:p>
        </p:txBody>
      </p:sp>
      <p:sp>
        <p:nvSpPr>
          <p:cNvPr id="21" name="文本框 20"/>
          <p:cNvSpPr txBox="1"/>
          <p:nvPr/>
        </p:nvSpPr>
        <p:spPr>
          <a:xfrm>
            <a:off x="3986697" y="4565877"/>
            <a:ext cx="2750653" cy="584775"/>
          </a:xfrm>
          <a:prstGeom prst="rect">
            <a:avLst/>
          </a:prstGeom>
          <a:noFill/>
        </p:spPr>
        <p:txBody>
          <a:bodyPr wrap="square" rtlCol="0" anchor="ctr">
            <a:spAutoFit/>
          </a:bodyPr>
          <a:lstStyle/>
          <a:p>
            <a:r>
              <a:rPr lang="zh-CN" altLang="en-US" sz="1600" dirty="0">
                <a:latin typeface="微软雅黑" panose="020B0503020204020204" pitchFamily="34" charset="-122"/>
                <a:ea typeface="微软雅黑" panose="020B0503020204020204" pitchFamily="34" charset="-122"/>
              </a:rPr>
              <a:t>车源产出极少，自行消化并向乡镇、农村地区流动</a:t>
            </a:r>
          </a:p>
        </p:txBody>
      </p:sp>
      <p:sp>
        <p:nvSpPr>
          <p:cNvPr id="22" name="下箭头 21"/>
          <p:cNvSpPr/>
          <p:nvPr/>
        </p:nvSpPr>
        <p:spPr>
          <a:xfrm>
            <a:off x="8185062" y="2793539"/>
            <a:ext cx="425538" cy="2470611"/>
          </a:xfrm>
          <a:prstGeom prst="downArrow">
            <a:avLst>
              <a:gd name="adj1" fmla="val 50000"/>
              <a:gd name="adj2" fmla="val 97751"/>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176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矩形 24"/>
          <p:cNvSpPr/>
          <p:nvPr/>
        </p:nvSpPr>
        <p:spPr>
          <a:xfrm>
            <a:off x="8639537" y="3125165"/>
            <a:ext cx="2869557" cy="25348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63682" y="3125165"/>
            <a:ext cx="3543539" cy="25348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38200" y="3125165"/>
            <a:ext cx="3193167" cy="25348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内容占位符 2"/>
          <p:cNvSpPr>
            <a:spLocks noGrp="1"/>
          </p:cNvSpPr>
          <p:nvPr>
            <p:ph idx="1"/>
          </p:nvPr>
        </p:nvSpPr>
        <p:spPr/>
        <p:txBody>
          <a:bodyPr>
            <a:normAutofit/>
          </a:bodyPr>
          <a:lstStyle/>
          <a:p>
            <a:pPr marL="342900" indent="-342900">
              <a:buFont typeface="+mj-lt"/>
              <a:buAutoNum type="arabicPeriod"/>
            </a:pPr>
            <a:r>
              <a:rPr lang="zh-CN" altLang="en-US" sz="1800" dirty="0"/>
              <a:t>车源地域分布不均</a:t>
            </a:r>
            <a:endParaRPr lang="en-US" altLang="zh-CN" sz="1800" dirty="0"/>
          </a:p>
          <a:p>
            <a:pPr marL="342900" indent="-342900">
              <a:buFont typeface="+mj-lt"/>
              <a:buAutoNum type="arabicPeriod"/>
            </a:pPr>
            <a:r>
              <a:rPr lang="zh-CN" altLang="en-US" sz="1800" dirty="0"/>
              <a:t>整体处于卖方市场</a:t>
            </a:r>
          </a:p>
          <a:p>
            <a:pPr marL="342900" indent="-342900">
              <a:buFont typeface="+mj-lt"/>
              <a:buAutoNum type="arabicPeriod"/>
            </a:pP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21</a:t>
            </a:fld>
            <a:endParaRPr lang="zh-CN" altLang="en-US"/>
          </a:p>
        </p:txBody>
      </p:sp>
      <p:sp>
        <p:nvSpPr>
          <p:cNvPr id="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供求不平衡</a:t>
            </a:r>
          </a:p>
        </p:txBody>
      </p:sp>
      <p:sp>
        <p:nvSpPr>
          <p:cNvPr id="3" name="矩形 2"/>
          <p:cNvSpPr/>
          <p:nvPr/>
        </p:nvSpPr>
        <p:spPr>
          <a:xfrm>
            <a:off x="989154" y="3308401"/>
            <a:ext cx="2846889" cy="1754326"/>
          </a:xfrm>
          <a:prstGeom prst="rect">
            <a:avLst/>
          </a:prstGeom>
        </p:spPr>
        <p:txBody>
          <a:bodyPr wrap="square">
            <a:spAutoFit/>
          </a:bodyPr>
          <a:lstStyle/>
          <a:p>
            <a:pPr algn="just">
              <a:spcAft>
                <a:spcPts val="60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小组在北京花乡二手车交易市场考察时发现，来这里买车的有很多外地车商。在与车商交流后了解到，他们被北京丰富的二手车源及稳定的供给吸引而来</a:t>
            </a:r>
            <a:endParaRPr lang="zh-CN" altLang="zh-CN" sz="2400" kern="100" dirty="0">
              <a:latin typeface="等线" panose="02010600030101010101" pitchFamily="2" charset="-122"/>
              <a:cs typeface="Times New Roman" panose="02020603050405020304" pitchFamily="18" charset="0"/>
            </a:endParaRPr>
          </a:p>
        </p:txBody>
      </p:sp>
      <p:sp>
        <p:nvSpPr>
          <p:cNvPr id="4" name="矩形 3"/>
          <p:cNvSpPr/>
          <p:nvPr/>
        </p:nvSpPr>
        <p:spPr>
          <a:xfrm>
            <a:off x="4738867" y="3308401"/>
            <a:ext cx="3193167" cy="2031325"/>
          </a:xfrm>
          <a:prstGeom prst="rect">
            <a:avLst/>
          </a:prstGeom>
        </p:spPr>
        <p:txBody>
          <a:bodyPr wrap="square">
            <a:spAutoFit/>
          </a:bodyPr>
          <a:lstStyle/>
          <a:p>
            <a:pPr algn="just">
              <a:spcAft>
                <a:spcPts val="60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根据一般市场规律，二手车的发展初期，二手车供给少，整体是卖方市场，得车源者得天下。对中国而言，一线城市新车销量大，汽车保有量大，二手车车源充足，但更多城市处于供不应求的状态</a:t>
            </a:r>
            <a:endParaRPr lang="zh-CN" altLang="zh-CN" sz="2400" kern="100" dirty="0">
              <a:latin typeface="等线" panose="02010600030101010101" pitchFamily="2" charset="-122"/>
              <a:cs typeface="Times New Roman" panose="02020603050405020304" pitchFamily="18" charset="0"/>
            </a:endParaRPr>
          </a:p>
        </p:txBody>
      </p:sp>
      <p:sp>
        <p:nvSpPr>
          <p:cNvPr id="6" name="矩形 5"/>
          <p:cNvSpPr/>
          <p:nvPr/>
        </p:nvSpPr>
        <p:spPr>
          <a:xfrm>
            <a:off x="8801583" y="3308401"/>
            <a:ext cx="2535940" cy="2031325"/>
          </a:xfrm>
          <a:prstGeom prst="rect">
            <a:avLst/>
          </a:prstGeom>
        </p:spPr>
        <p:txBody>
          <a:bodyPr wrap="square">
            <a:spAutoFit/>
          </a:bodyPr>
          <a:lstStyle/>
          <a:p>
            <a:pPr algn="just">
              <a:spcAft>
                <a:spcPts val="60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从行业整体来看，卖方市场会产生一个核心问题：经销商没有动力塑造品牌价值和用户体验，从消费者的角度来看，该市场目前仍然是不够完善的。</a:t>
            </a:r>
            <a:endParaRPr lang="zh-CN" altLang="zh-CN" sz="2400" kern="100" dirty="0">
              <a:latin typeface="等线" panose="02010600030101010101" pitchFamily="2" charset="-122"/>
              <a:cs typeface="Times New Roman" panose="02020603050405020304" pitchFamily="18" charset="0"/>
            </a:endParaRPr>
          </a:p>
        </p:txBody>
      </p:sp>
      <p:sp>
        <p:nvSpPr>
          <p:cNvPr id="26" name="右箭头 25"/>
          <p:cNvSpPr/>
          <p:nvPr/>
        </p:nvSpPr>
        <p:spPr>
          <a:xfrm>
            <a:off x="4130475" y="4185564"/>
            <a:ext cx="334099" cy="324092"/>
          </a:xfrm>
          <a:prstGeom prst="rightArrow">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8204704" y="4185564"/>
            <a:ext cx="334099" cy="324092"/>
          </a:xfrm>
          <a:prstGeom prst="rightArrow">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639537" y="5660020"/>
            <a:ext cx="2869557" cy="516943"/>
          </a:xfrm>
          <a:prstGeom prst="rect">
            <a:avLst/>
          </a:prstGeom>
          <a:solidFill>
            <a:srgbClr val="1D5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结论</a:t>
            </a:r>
          </a:p>
        </p:txBody>
      </p:sp>
      <p:sp>
        <p:nvSpPr>
          <p:cNvPr id="29" name="矩形 28"/>
          <p:cNvSpPr/>
          <p:nvPr/>
        </p:nvSpPr>
        <p:spPr>
          <a:xfrm>
            <a:off x="4563682" y="5660020"/>
            <a:ext cx="3543539" cy="516943"/>
          </a:xfrm>
          <a:prstGeom prst="rect">
            <a:avLst/>
          </a:prstGeom>
          <a:solidFill>
            <a:srgbClr val="1D5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分析</a:t>
            </a:r>
          </a:p>
        </p:txBody>
      </p:sp>
      <p:sp>
        <p:nvSpPr>
          <p:cNvPr id="30" name="矩形 29"/>
          <p:cNvSpPr/>
          <p:nvPr/>
        </p:nvSpPr>
        <p:spPr>
          <a:xfrm>
            <a:off x="838200" y="5660020"/>
            <a:ext cx="3193167" cy="516943"/>
          </a:xfrm>
          <a:prstGeom prst="rect">
            <a:avLst/>
          </a:prstGeom>
          <a:solidFill>
            <a:srgbClr val="1D5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现场调研</a:t>
            </a:r>
          </a:p>
        </p:txBody>
      </p:sp>
    </p:spTree>
    <p:extLst>
      <p:ext uri="{BB962C8B-B14F-4D97-AF65-F5344CB8AC3E}">
        <p14:creationId xmlns:p14="http://schemas.microsoft.com/office/powerpoint/2010/main" val="1663530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sz="1800" b="0" dirty="0"/>
              <a:t>各城市都有合法旧车交易市场，但场外交易，私下交易，甚至违法交易的行为仍十分普遍</a:t>
            </a:r>
            <a:endParaRPr lang="en-US" altLang="zh-CN" sz="1800" b="0" dirty="0"/>
          </a:p>
          <a:p>
            <a:r>
              <a:rPr lang="zh-CN" altLang="en-US" sz="1800" b="0" dirty="0"/>
              <a:t>二手车交易业务基本以二手车经纪人为主。名义上是代办过户，实际上是一种汽车经销行为。他们低价购入二手车之后加价卖出，但不缴纳销售环节的增值税等，导致了国家税收的大量流失。</a:t>
            </a:r>
            <a:endParaRPr lang="en-US" altLang="zh-CN" sz="1800" b="0" dirty="0"/>
          </a:p>
          <a:p>
            <a:r>
              <a:rPr lang="zh-CN" altLang="en-US" sz="1800" b="0" dirty="0"/>
              <a:t>特别是由于个别经纪人素质不高，在经营过程中有以次充好等欺骗消费者现象，给二手车市场造成了不良影响。</a:t>
            </a:r>
            <a:endParaRPr lang="en-US" altLang="zh-CN"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22</a:t>
            </a:fld>
            <a:endParaRPr lang="zh-CN" altLang="en-US"/>
          </a:p>
        </p:txBody>
      </p:sp>
      <p:sp>
        <p:nvSpPr>
          <p:cNvPr id="24"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交易不规范</a:t>
            </a:r>
          </a:p>
        </p:txBody>
      </p:sp>
    </p:spTree>
    <p:extLst>
      <p:ext uri="{BB962C8B-B14F-4D97-AF65-F5344CB8AC3E}">
        <p14:creationId xmlns:p14="http://schemas.microsoft.com/office/powerpoint/2010/main" val="1287545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sz="1800" b="0" dirty="0"/>
              <a:t>我国二手车同行业缺少必要的行业规范和行业标准</a:t>
            </a:r>
            <a:endParaRPr lang="en-US" altLang="zh-CN" sz="1800" b="0" dirty="0"/>
          </a:p>
          <a:p>
            <a:r>
              <a:rPr lang="zh-CN" altLang="en-US" sz="1800" b="0" dirty="0"/>
              <a:t>进入流通的二手车都需要提供哪些技术数据没有明确的规定，也没有统一的标准，造成有相当一部分二手车在售前未进行技术检测，很难保证交易车辆能达到安全和环保要求，消费者利益难以得到有效保证。 </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23</a:t>
            </a:fld>
            <a:endParaRPr lang="zh-CN" altLang="en-US"/>
          </a:p>
        </p:txBody>
      </p:sp>
      <p:sp>
        <p:nvSpPr>
          <p:cNvPr id="24"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标准不健全</a:t>
            </a:r>
          </a:p>
        </p:txBody>
      </p:sp>
    </p:spTree>
    <p:extLst>
      <p:ext uri="{BB962C8B-B14F-4D97-AF65-F5344CB8AC3E}">
        <p14:creationId xmlns:p14="http://schemas.microsoft.com/office/powerpoint/2010/main" val="904790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a:buNone/>
            </a:pPr>
            <a:r>
              <a:rPr lang="zh-CN" altLang="en-US" sz="1800" dirty="0"/>
              <a:t>定价制度不健全</a:t>
            </a:r>
            <a:endParaRPr lang="en-US" altLang="zh-CN" sz="1800" dirty="0"/>
          </a:p>
          <a:p>
            <a:r>
              <a:rPr lang="zh-CN" altLang="en-US" sz="1800" b="0" dirty="0"/>
              <a:t>缺乏全国性二手车价值评估标准</a:t>
            </a:r>
          </a:p>
          <a:p>
            <a:r>
              <a:rPr lang="zh-CN" altLang="en-US" sz="1800" b="0" dirty="0"/>
              <a:t>缺乏全国性汽车残值发布制度</a:t>
            </a:r>
          </a:p>
          <a:p>
            <a:r>
              <a:rPr lang="zh-CN" altLang="en-US" sz="1800" b="0" dirty="0"/>
              <a:t>缺乏针对鉴定评估机构的管理办法</a:t>
            </a:r>
          </a:p>
          <a:p>
            <a:pPr marL="0" indent="0">
              <a:buNone/>
            </a:pPr>
            <a:r>
              <a:rPr lang="zh-CN" altLang="en-US" sz="1800" dirty="0"/>
              <a:t>定价行为不规范</a:t>
            </a:r>
            <a:endParaRPr lang="en-US" altLang="zh-CN" sz="1800" dirty="0"/>
          </a:p>
          <a:p>
            <a:r>
              <a:rPr lang="zh-CN" altLang="en-US" sz="1800" b="0" dirty="0"/>
              <a:t>评估人员专业水平差异大</a:t>
            </a:r>
          </a:p>
          <a:p>
            <a:r>
              <a:rPr lang="zh-CN" altLang="en-US" sz="1800" b="0" dirty="0"/>
              <a:t>专业检测设备普遍使用不足</a:t>
            </a:r>
          </a:p>
          <a:p>
            <a:r>
              <a:rPr lang="zh-CN" altLang="en-US" sz="1800" b="0" dirty="0"/>
              <a:t>价值评估方法单一（折旧法）</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24</a:t>
            </a:fld>
            <a:endParaRPr lang="zh-CN" altLang="en-US"/>
          </a:p>
        </p:txBody>
      </p:sp>
      <p:sp>
        <p:nvSpPr>
          <p:cNvPr id="24"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定价不科学</a:t>
            </a:r>
          </a:p>
        </p:txBody>
      </p:sp>
    </p:spTree>
    <p:extLst>
      <p:ext uri="{BB962C8B-B14F-4D97-AF65-F5344CB8AC3E}">
        <p14:creationId xmlns:p14="http://schemas.microsoft.com/office/powerpoint/2010/main" val="726058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25</a:t>
            </a:fld>
            <a:endParaRPr lang="zh-CN" altLang="en-US"/>
          </a:p>
        </p:txBody>
      </p:sp>
      <p:sp>
        <p:nvSpPr>
          <p:cNvPr id="24"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信息化程度低</a:t>
            </a:r>
          </a:p>
        </p:txBody>
      </p:sp>
      <p:pic>
        <p:nvPicPr>
          <p:cNvPr id="1026" name="Picture 2" descr="http://res.jingzhengu.com/ptv/6.0/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863727"/>
            <a:ext cx="11334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carfax.eu/sites/default/files/styles/logo/public/2018-08/carfax_logo_eu_1.png?itok=roKwPIM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6379" y="2980269"/>
            <a:ext cx="1621514" cy="42639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38200" y="5082289"/>
            <a:ext cx="4180771" cy="646331"/>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输入品牌、车系、车型、上牌时间、上牌地区、行驶里程</a:t>
            </a: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1" y="2260551"/>
            <a:ext cx="509877" cy="337667"/>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6379" y="2177735"/>
            <a:ext cx="538792" cy="538792"/>
          </a:xfrm>
          <a:prstGeom prst="rect">
            <a:avLst/>
          </a:prstGeom>
        </p:spPr>
      </p:pic>
      <p:sp>
        <p:nvSpPr>
          <p:cNvPr id="17" name="矩形 16"/>
          <p:cNvSpPr/>
          <p:nvPr/>
        </p:nvSpPr>
        <p:spPr>
          <a:xfrm>
            <a:off x="838200" y="3708064"/>
            <a:ext cx="4180771" cy="1200329"/>
          </a:xfrm>
          <a:prstGeom prst="rect">
            <a:avLst/>
          </a:prstGeom>
        </p:spPr>
        <p:txBody>
          <a:bodyPr wrap="squar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评估主要由二手车网站经手，通过</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人工智能</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线下检测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相结合的车辆征信和风控体系为买卖双方提供二手车评估和数据服务</a:t>
            </a:r>
            <a:endParaRPr lang="zh-CN" altLang="en-US" dirty="0">
              <a:latin typeface="微软雅黑" panose="020B0503020204020204" pitchFamily="34" charset="-122"/>
              <a:ea typeface="微软雅黑" panose="020B0503020204020204" pitchFamily="34" charset="-122"/>
            </a:endParaRPr>
          </a:p>
        </p:txBody>
      </p:sp>
      <p:sp>
        <p:nvSpPr>
          <p:cNvPr id="21" name="矩形 20"/>
          <p:cNvSpPr/>
          <p:nvPr/>
        </p:nvSpPr>
        <p:spPr>
          <a:xfrm>
            <a:off x="5999535" y="3708064"/>
            <a:ext cx="4180771" cy="923330"/>
          </a:xfrm>
          <a:prstGeom prst="rect">
            <a:avLst/>
          </a:prstGeom>
        </p:spPr>
        <p:txBody>
          <a:bodyPr wrap="squar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Carfax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数据数据主要来源于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DMV</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（车辆管理局）和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Police Department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（警察局）以及多家车辆保险公司</a:t>
            </a:r>
            <a:endParaRPr lang="zh-CN" altLang="en-US" dirty="0">
              <a:latin typeface="微软雅黑" panose="020B0503020204020204" pitchFamily="34" charset="-122"/>
              <a:ea typeface="微软雅黑" panose="020B0503020204020204" pitchFamily="34" charset="-122"/>
            </a:endParaRPr>
          </a:p>
        </p:txBody>
      </p:sp>
      <p:sp>
        <p:nvSpPr>
          <p:cNvPr id="23" name="矩形 22"/>
          <p:cNvSpPr/>
          <p:nvPr/>
        </p:nvSpPr>
        <p:spPr>
          <a:xfrm>
            <a:off x="5999535" y="5082289"/>
            <a:ext cx="4180771" cy="369332"/>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输入车辆</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VIN</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，车辆注册所在地的牌照</a:t>
            </a:r>
          </a:p>
        </p:txBody>
      </p:sp>
      <p:sp>
        <p:nvSpPr>
          <p:cNvPr id="25" name="矩形 24"/>
          <p:cNvSpPr/>
          <p:nvPr/>
        </p:nvSpPr>
        <p:spPr>
          <a:xfrm>
            <a:off x="838200" y="5899930"/>
            <a:ext cx="4180771" cy="369332"/>
          </a:xfrm>
          <a:prstGeom prst="rect">
            <a:avLst/>
          </a:prstGeom>
          <a:noFill/>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输出车辆估计价格</a:t>
            </a:r>
          </a:p>
        </p:txBody>
      </p:sp>
      <p:sp>
        <p:nvSpPr>
          <p:cNvPr id="26" name="矩形 25"/>
          <p:cNvSpPr/>
          <p:nvPr/>
        </p:nvSpPr>
        <p:spPr>
          <a:xfrm>
            <a:off x="5999535" y="5899930"/>
            <a:ext cx="4863688" cy="369332"/>
          </a:xfrm>
          <a:prstGeom prst="rect">
            <a:avLst/>
          </a:prstGeom>
          <a:noFill/>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输出车辆里程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事故</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保养记录</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气囊弹出史等等</a:t>
            </a:r>
          </a:p>
        </p:txBody>
      </p:sp>
      <p:sp>
        <p:nvSpPr>
          <p:cNvPr id="27" name="矩形 26"/>
          <p:cNvSpPr/>
          <p:nvPr/>
        </p:nvSpPr>
        <p:spPr>
          <a:xfrm>
            <a:off x="838200" y="1490633"/>
            <a:ext cx="4180771" cy="400110"/>
          </a:xfrm>
          <a:prstGeom prst="rect">
            <a:avLst/>
          </a:prstGeom>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全国性二手车信息平台  对比</a:t>
            </a:r>
            <a:endParaRPr lang="zh-CN" altLang="en-US" sz="20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B3D90F4F-B0B8-924A-AB2F-E80EDEF522D4}"/>
              </a:ext>
            </a:extLst>
          </p:cNvPr>
          <p:cNvSpPr/>
          <p:nvPr/>
        </p:nvSpPr>
        <p:spPr>
          <a:xfrm>
            <a:off x="4945621" y="1490633"/>
            <a:ext cx="6408179" cy="400110"/>
          </a:xfrm>
          <a:prstGeom prst="rect">
            <a:avLst/>
          </a:prstGeom>
        </p:spPr>
        <p:txBody>
          <a:bodyPr wrap="square">
            <a:spAutoFit/>
          </a:bodyPr>
          <a:lstStyle/>
          <a:p>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中国缺乏成熟的该类平台 </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5379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zh-CN" altLang="en-US" sz="4800" b="1" spc="600" dirty="0">
                <a:solidFill>
                  <a:schemeClr val="bg1"/>
                </a:solidFill>
                <a:latin typeface="微软雅黑" panose="020B0503020204020204" pitchFamily="34" charset="-122"/>
                <a:ea typeface="微软雅黑" panose="020B0503020204020204" pitchFamily="34" charset="-122"/>
              </a:rPr>
              <a:t>中国二手车市场模式分析</a:t>
            </a:r>
            <a:endParaRPr lang="en-US" altLang="zh-CN" sz="4800" b="1" spc="600" dirty="0">
              <a:solidFill>
                <a:schemeClr val="bg1"/>
              </a:solidFill>
              <a:latin typeface="微软雅黑" panose="020B0503020204020204" pitchFamily="34" charset="-122"/>
              <a:ea typeface="微软雅黑" panose="020B0503020204020204" pitchFamily="34" charset="-122"/>
            </a:endParaRP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03</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195930" y="135905"/>
            <a:ext cx="4621380" cy="1137582"/>
            <a:chOff x="7195930" y="135905"/>
            <a:chExt cx="4621380" cy="1137582"/>
          </a:xfrm>
        </p:grpSpPr>
        <p:pic>
          <p:nvPicPr>
            <p:cNvPr id="8" name="图片 7"/>
            <p:cNvPicPr>
              <a:picLocks noChangeAspect="1"/>
            </p:cNvPicPr>
            <p:nvPr/>
          </p:nvPicPr>
          <p:blipFill rotWithShape="1">
            <a:blip r:embed="rId3">
              <a:lum bright="70000" contrast="-70000"/>
            </a:blip>
            <a:srcRect t="26399" b="26399"/>
            <a:stretch/>
          </p:blipFill>
          <p:spPr>
            <a:xfrm>
              <a:off x="9264372" y="276331"/>
              <a:ext cx="2552938" cy="856730"/>
            </a:xfrm>
            <a:prstGeom prst="rect">
              <a:avLst/>
            </a:prstGeom>
          </p:spPr>
        </p:pic>
        <p:pic>
          <p:nvPicPr>
            <p:cNvPr id="9" name="图片 8"/>
            <p:cNvPicPr>
              <a:picLocks noChangeAspect="1"/>
            </p:cNvPicPr>
            <p:nvPr/>
          </p:nvPicPr>
          <p:blipFill>
            <a:blip r:embed="rId4">
              <a:lum bright="70000" contrast="-70000"/>
            </a:blip>
            <a:stretch>
              <a:fillRect/>
            </a:stretch>
          </p:blipFill>
          <p:spPr>
            <a:xfrm>
              <a:off x="7195930" y="135905"/>
              <a:ext cx="1919356" cy="1137582"/>
            </a:xfrm>
            <a:prstGeom prst="rect">
              <a:avLst/>
            </a:prstGeom>
          </p:spPr>
        </p:pic>
      </p:grpSp>
      <p:sp>
        <p:nvSpPr>
          <p:cNvPr id="11" name="矩形 10"/>
          <p:cNvSpPr/>
          <p:nvPr/>
        </p:nvSpPr>
        <p:spPr>
          <a:xfrm>
            <a:off x="0" y="6671733"/>
            <a:ext cx="12192000" cy="1862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792182" y="6671732"/>
            <a:ext cx="2399818" cy="186268"/>
          </a:xfrm>
          <a:prstGeom prst="rect">
            <a:avLst/>
          </a:prstGeom>
          <a:solidFill>
            <a:srgbClr val="FB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7972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sz="1800" b="0" dirty="0"/>
              <a:t>当前我国二手车市场的主要参与角色可以分为两部分：交易主体和交易辅助。</a:t>
            </a:r>
            <a:endParaRPr lang="en-US" altLang="zh-CN" sz="1800" b="0" dirty="0"/>
          </a:p>
          <a:p>
            <a:r>
              <a:rPr lang="zh-CN" altLang="en-US" sz="1800" dirty="0"/>
              <a:t>交易主体部分包括：</a:t>
            </a:r>
            <a:r>
              <a:rPr lang="en-US" altLang="zh-CN" sz="1800" b="0" dirty="0"/>
              <a:t>C</a:t>
            </a:r>
            <a:r>
              <a:rPr lang="zh-CN" altLang="en-US" sz="1800" b="0" dirty="0"/>
              <a:t>端售车用户、</a:t>
            </a:r>
            <a:r>
              <a:rPr lang="en-US" altLang="zh-CN" sz="1800" b="0" dirty="0"/>
              <a:t>4S</a:t>
            </a:r>
            <a:r>
              <a:rPr lang="zh-CN" altLang="en-US" sz="1800" b="0" dirty="0"/>
              <a:t>店、各类经销商和各模式二手车电商</a:t>
            </a:r>
            <a:endParaRPr lang="en-US" altLang="zh-CN" sz="1800" b="0" dirty="0"/>
          </a:p>
          <a:p>
            <a:r>
              <a:rPr lang="zh-CN" altLang="en-US" sz="1800" dirty="0"/>
              <a:t>交易辅助部分包括：</a:t>
            </a:r>
            <a:r>
              <a:rPr lang="zh-CN" altLang="en-US" sz="1800" b="0" dirty="0"/>
              <a:t>信息服务平台、检测数据服务平台、金融服务平台和物流服务平台。</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27</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37147" y="3719297"/>
            <a:ext cx="5341580" cy="2547359"/>
          </a:xfrm>
          <a:prstGeom prst="rect">
            <a:avLst/>
          </a:prstGeom>
          <a:noFill/>
        </p:spPr>
      </p:pic>
    </p:spTree>
    <p:extLst>
      <p:ext uri="{BB962C8B-B14F-4D97-AF65-F5344CB8AC3E}">
        <p14:creationId xmlns:p14="http://schemas.microsoft.com/office/powerpoint/2010/main" val="2803900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5261658" cy="4351338"/>
          </a:xfrm>
        </p:spPr>
        <p:txBody>
          <a:bodyPr>
            <a:normAutofit/>
          </a:bodyPr>
          <a:lstStyle/>
          <a:p>
            <a:pPr marL="0" indent="0">
              <a:buNone/>
            </a:pPr>
            <a:r>
              <a:rPr lang="zh-CN" altLang="en-US" sz="1800" b="0" dirty="0"/>
              <a:t>目前我国二手车的整体交易流程可用下图表示：</a:t>
            </a:r>
            <a:endParaRPr lang="en-US" altLang="zh-CN" sz="1800" b="0" dirty="0"/>
          </a:p>
          <a:p>
            <a:pPr marL="0" indent="0">
              <a:buNone/>
            </a:pPr>
            <a:r>
              <a:rPr lang="en-US" altLang="zh-CN" sz="1800" dirty="0"/>
              <a:t>C0 </a:t>
            </a:r>
            <a:r>
              <a:rPr lang="zh-CN" altLang="en-US" sz="1800" b="0" dirty="0"/>
              <a:t>代表售车个人或组织，是一次二手车交易行为的起点</a:t>
            </a:r>
            <a:endParaRPr lang="en-US" altLang="zh-CN" sz="1800" b="0" dirty="0"/>
          </a:p>
          <a:p>
            <a:pPr marL="0" indent="0">
              <a:buNone/>
            </a:pPr>
            <a:r>
              <a:rPr lang="en-US" altLang="zh-CN" sz="1800" dirty="0"/>
              <a:t>C1 </a:t>
            </a:r>
            <a:r>
              <a:rPr lang="zh-CN" altLang="en-US" sz="1800" b="0" dirty="0"/>
              <a:t>代表最终的购车个人或组织，是这次二手车交易行为的终点；</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28</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99" y="4669652"/>
            <a:ext cx="4941779" cy="1285650"/>
          </a:xfrm>
          <a:prstGeom prst="rect">
            <a:avLst/>
          </a:prstGeom>
          <a:noFill/>
        </p:spPr>
      </p:pic>
      <p:sp>
        <p:nvSpPr>
          <p:cNvPr id="2" name="矩形 1"/>
          <p:cNvSpPr/>
          <p:nvPr/>
        </p:nvSpPr>
        <p:spPr>
          <a:xfrm>
            <a:off x="6794338" y="1825625"/>
            <a:ext cx="4768771" cy="3570208"/>
          </a:xfrm>
          <a:prstGeom prst="rect">
            <a:avLst/>
          </a:prstGeom>
        </p:spPr>
        <p:txBody>
          <a:bodyPr wrap="square">
            <a:spAutoFit/>
          </a:bodyPr>
          <a:lstStyle/>
          <a:p>
            <a:pPr algn="just">
              <a:lnSpc>
                <a:spcPct val="150000"/>
              </a:lnSpc>
              <a:spcAft>
                <a:spcPts val="600"/>
              </a:spcAft>
            </a:pPr>
            <a:r>
              <a:rPr lang="en-US" altLang="zh-CN" b="1" kern="100" dirty="0">
                <a:latin typeface="微软雅黑" panose="020B0503020204020204" pitchFamily="34" charset="-122"/>
                <a:cs typeface="Times New Roman" panose="02020603050405020304" pitchFamily="18" charset="0"/>
              </a:rPr>
              <a:t>B1 </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代表第一层车商，包括各类新车</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二手车零售店，经销商，</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4S</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店（整车厂），黄牛等，起到初次聚合车源的作用</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algn="just">
              <a:lnSpc>
                <a:spcPct val="150000"/>
              </a:lnSpc>
              <a:spcAft>
                <a:spcPts val="600"/>
              </a:spcAft>
            </a:pPr>
            <a:r>
              <a:rPr lang="en-US" altLang="zh-CN" b="1" kern="100" dirty="0" err="1">
                <a:latin typeface="等线" panose="02010600030101010101" pitchFamily="2" charset="-122"/>
                <a:ea typeface="微软雅黑" panose="020B0503020204020204" pitchFamily="34" charset="-122"/>
                <a:cs typeface="Times New Roman" panose="02020603050405020304" pitchFamily="18" charset="0"/>
              </a:rPr>
              <a:t>Bn</a:t>
            </a:r>
            <a:r>
              <a:rPr lang="en-US" altLang="zh-CN" b="1" kern="100" dirty="0">
                <a:latin typeface="等线" panose="02010600030101010101" pitchFamily="2" charset="-122"/>
                <a:ea typeface="微软雅黑" panose="020B0503020204020204" pitchFamily="34" charset="-122"/>
                <a:cs typeface="Times New Roman" panose="02020603050405020304" pitchFamily="18" charset="0"/>
              </a:rPr>
              <a:t> </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代表最终面向购车者的终端主体，包括各类零售店，经销商，</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4S</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店（整车厂），黄牛</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algn="just">
              <a:lnSpc>
                <a:spcPct val="150000"/>
              </a:lnSpc>
              <a:spcAft>
                <a:spcPts val="600"/>
              </a:spcAft>
            </a:pP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B1</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到</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Bn</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中间往往有</a:t>
            </a:r>
            <a:r>
              <a:rPr lang="en-US" altLang="zh-CN" b="1" kern="100" dirty="0">
                <a:latin typeface="等线" panose="02010600030101010101" pitchFamily="2" charset="-122"/>
                <a:ea typeface="微软雅黑" panose="020B0503020204020204" pitchFamily="34" charset="-122"/>
                <a:cs typeface="Times New Roman" panose="02020603050405020304" pitchFamily="18" charset="0"/>
              </a:rPr>
              <a:t>B2</a:t>
            </a:r>
            <a:r>
              <a:rPr lang="zh-CN" altLang="zh-CN" b="1"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b="1" kern="100" dirty="0">
                <a:latin typeface="等线" panose="02010600030101010101" pitchFamily="2" charset="-122"/>
                <a:ea typeface="微软雅黑" panose="020B0503020204020204" pitchFamily="34" charset="-122"/>
                <a:cs typeface="Times New Roman" panose="02020603050405020304" pitchFamily="18" charset="0"/>
              </a:rPr>
              <a:t>B3</a:t>
            </a:r>
            <a:r>
              <a:rPr lang="zh-CN" altLang="zh-CN" b="1"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b="1" kern="100" dirty="0">
                <a:latin typeface="等线" panose="02010600030101010101" pitchFamily="2" charset="-122"/>
                <a:ea typeface="微软雅黑" panose="020B0503020204020204" pitchFamily="34" charset="-122"/>
                <a:cs typeface="Times New Roman" panose="02020603050405020304" pitchFamily="18" charset="0"/>
              </a:rPr>
              <a:t>B4</a:t>
            </a:r>
            <a:r>
              <a:rPr lang="zh-CN" altLang="zh-CN" b="1"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b="1" kern="100" dirty="0">
                <a:latin typeface="等线" panose="02010600030101010101" pitchFamily="2" charset="-122"/>
                <a:ea typeface="微软雅黑" panose="020B0503020204020204" pitchFamily="34" charset="-122"/>
                <a:cs typeface="Times New Roman" panose="02020603050405020304" pitchFamily="18" charset="0"/>
              </a:rPr>
              <a:t>…</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数个环节的中间商，起到进一步聚合——流通——分销——进一步分销的作用</a:t>
            </a:r>
            <a:endParaRPr lang="zh-CN" altLang="zh-CN" sz="24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92459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5261658" cy="4351338"/>
          </a:xfrm>
        </p:spPr>
        <p:txBody>
          <a:bodyPr>
            <a:normAutofit/>
          </a:bodyPr>
          <a:lstStyle/>
          <a:p>
            <a:pPr marL="0" indent="0">
              <a:buNone/>
            </a:pPr>
            <a:r>
              <a:rPr lang="zh-CN" altLang="en-US" sz="1800" b="0" dirty="0"/>
              <a:t>连接任意两端，都有可能存在一种可行的商业模式。根据交易两端的属性，可以分为</a:t>
            </a:r>
            <a:r>
              <a:rPr lang="en-US" altLang="zh-CN" sz="1800" b="0" dirty="0"/>
              <a:t>to B</a:t>
            </a:r>
            <a:r>
              <a:rPr lang="zh-CN" altLang="en-US" sz="1800" b="0" dirty="0"/>
              <a:t>端模式及</a:t>
            </a:r>
            <a:r>
              <a:rPr lang="en-US" altLang="zh-CN" sz="1800" b="0" dirty="0"/>
              <a:t>to C</a:t>
            </a:r>
            <a:r>
              <a:rPr lang="zh-CN" altLang="en-US" sz="1800" b="0" dirty="0"/>
              <a:t>端模式，如右图</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29</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99" y="4669652"/>
            <a:ext cx="4941779" cy="1285650"/>
          </a:xfrm>
          <a:prstGeom prst="rect">
            <a:avLst/>
          </a:prstGeom>
          <a:noFill/>
        </p:spPr>
      </p:pic>
      <p:pic>
        <p:nvPicPr>
          <p:cNvPr id="8" name="图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2992" y="2052555"/>
            <a:ext cx="3065057" cy="1948739"/>
          </a:xfrm>
          <a:prstGeom prst="rect">
            <a:avLst/>
          </a:prstGeom>
          <a:noFill/>
        </p:spPr>
      </p:pic>
    </p:spTree>
    <p:extLst>
      <p:ext uri="{BB962C8B-B14F-4D97-AF65-F5344CB8AC3E}">
        <p14:creationId xmlns:p14="http://schemas.microsoft.com/office/powerpoint/2010/main" val="3659963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矩形 12"/>
          <p:cNvSpPr/>
          <p:nvPr/>
        </p:nvSpPr>
        <p:spPr>
          <a:xfrm>
            <a:off x="0" y="6671733"/>
            <a:ext cx="12192000" cy="186267"/>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
          <p:cNvSpPr txBox="1">
            <a:spLocks/>
          </p:cNvSpPr>
          <p:nvPr/>
        </p:nvSpPr>
        <p:spPr>
          <a:xfrm>
            <a:off x="867244" y="498730"/>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zh-CN" altLang="en-US" sz="4800" b="1" spc="600" dirty="0">
                <a:solidFill>
                  <a:schemeClr val="bg1"/>
                </a:solidFill>
                <a:latin typeface="微软雅黑" panose="020B0503020204020204" pitchFamily="34" charset="-122"/>
                <a:ea typeface="微软雅黑" panose="020B0503020204020204" pitchFamily="34" charset="-122"/>
              </a:rPr>
              <a:t>内容总览</a:t>
            </a:r>
            <a:endParaRPr lang="en-US" altLang="zh-CN" sz="4800" b="1" spc="600" dirty="0">
              <a:solidFill>
                <a:schemeClr val="bg1"/>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975360" y="1740254"/>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标题 2"/>
          <p:cNvSpPr txBox="1">
            <a:spLocks/>
          </p:cNvSpPr>
          <p:nvPr/>
        </p:nvSpPr>
        <p:spPr>
          <a:xfrm>
            <a:off x="867244" y="1982272"/>
            <a:ext cx="10532276" cy="3075865"/>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14350" indent="-514350" algn="l">
              <a:lnSpc>
                <a:spcPct val="150000"/>
              </a:lnSpc>
              <a:buFont typeface="+mj-lt"/>
              <a:buAutoNum type="arabicPeriod"/>
            </a:pPr>
            <a:r>
              <a:rPr lang="zh-CN" altLang="en-US" sz="2800" spc="600" dirty="0">
                <a:solidFill>
                  <a:schemeClr val="bg1"/>
                </a:solidFill>
                <a:latin typeface="微软雅黑" panose="020B0503020204020204" pitchFamily="34" charset="-122"/>
                <a:ea typeface="微软雅黑" panose="020B0503020204020204" pitchFamily="34" charset="-122"/>
              </a:rPr>
              <a:t>中国二手车市场背景</a:t>
            </a:r>
            <a:endParaRPr lang="en-US" altLang="zh-CN" sz="2800" spc="600" dirty="0">
              <a:solidFill>
                <a:schemeClr val="bg1"/>
              </a:solidFill>
              <a:latin typeface="微软雅黑" panose="020B0503020204020204" pitchFamily="34" charset="-122"/>
              <a:ea typeface="微软雅黑" panose="020B0503020204020204" pitchFamily="34" charset="-122"/>
            </a:endParaRPr>
          </a:p>
          <a:p>
            <a:pPr marL="514350" indent="-514350" algn="l">
              <a:lnSpc>
                <a:spcPct val="150000"/>
              </a:lnSpc>
              <a:buFont typeface="+mj-lt"/>
              <a:buAutoNum type="arabicPeriod"/>
            </a:pPr>
            <a:r>
              <a:rPr lang="zh-CN" altLang="en-US" sz="2800" spc="600" dirty="0">
                <a:solidFill>
                  <a:schemeClr val="bg1"/>
                </a:solidFill>
                <a:latin typeface="微软雅黑" panose="020B0503020204020204" pitchFamily="34" charset="-122"/>
                <a:ea typeface="微软雅黑" panose="020B0503020204020204" pitchFamily="34" charset="-122"/>
              </a:rPr>
              <a:t>中国二手车市场现状</a:t>
            </a:r>
            <a:endParaRPr lang="en-US" altLang="zh-CN" sz="2800" spc="600" dirty="0">
              <a:solidFill>
                <a:schemeClr val="bg1"/>
              </a:solidFill>
              <a:latin typeface="微软雅黑" panose="020B0503020204020204" pitchFamily="34" charset="-122"/>
              <a:ea typeface="微软雅黑" panose="020B0503020204020204" pitchFamily="34" charset="-122"/>
            </a:endParaRPr>
          </a:p>
          <a:p>
            <a:pPr marL="514350" indent="-514350" algn="l">
              <a:lnSpc>
                <a:spcPct val="150000"/>
              </a:lnSpc>
              <a:buFont typeface="+mj-lt"/>
              <a:buAutoNum type="arabicPeriod"/>
            </a:pPr>
            <a:r>
              <a:rPr lang="zh-CN" altLang="en-US" sz="2800" spc="600" dirty="0">
                <a:solidFill>
                  <a:schemeClr val="bg1"/>
                </a:solidFill>
                <a:latin typeface="微软雅黑" panose="020B0503020204020204" pitchFamily="34" charset="-122"/>
                <a:ea typeface="微软雅黑" panose="020B0503020204020204" pitchFamily="34" charset="-122"/>
              </a:rPr>
              <a:t>中国二手车商业模式分析</a:t>
            </a:r>
            <a:endParaRPr lang="en-US" altLang="zh-CN" sz="2800" spc="600" dirty="0">
              <a:solidFill>
                <a:schemeClr val="bg1"/>
              </a:solidFill>
              <a:latin typeface="微软雅黑" panose="020B0503020204020204" pitchFamily="34" charset="-122"/>
              <a:ea typeface="微软雅黑" panose="020B0503020204020204" pitchFamily="34" charset="-122"/>
            </a:endParaRPr>
          </a:p>
          <a:p>
            <a:pPr marL="514350" indent="-514350" algn="l">
              <a:lnSpc>
                <a:spcPct val="150000"/>
              </a:lnSpc>
              <a:buFont typeface="+mj-lt"/>
              <a:buAutoNum type="arabicPeriod"/>
            </a:pPr>
            <a:r>
              <a:rPr lang="zh-CN" altLang="en-US" sz="2800" spc="600" dirty="0">
                <a:solidFill>
                  <a:schemeClr val="bg1"/>
                </a:solidFill>
                <a:latin typeface="微软雅黑" panose="020B0503020204020204" pitchFamily="34" charset="-122"/>
                <a:ea typeface="微软雅黑" panose="020B0503020204020204" pitchFamily="34" charset="-122"/>
              </a:rPr>
              <a:t>中国二手车市场问题</a:t>
            </a:r>
            <a:endParaRPr lang="en-US" altLang="zh-CN" sz="2800" spc="600" dirty="0">
              <a:solidFill>
                <a:schemeClr val="bg1"/>
              </a:solidFill>
              <a:latin typeface="微软雅黑" panose="020B0503020204020204" pitchFamily="34" charset="-122"/>
              <a:ea typeface="微软雅黑" panose="020B0503020204020204" pitchFamily="34" charset="-122"/>
            </a:endParaRPr>
          </a:p>
          <a:p>
            <a:pPr marL="514350" indent="-514350" algn="l">
              <a:lnSpc>
                <a:spcPct val="150000"/>
              </a:lnSpc>
              <a:buFont typeface="+mj-lt"/>
              <a:buAutoNum type="arabicPeriod"/>
            </a:pPr>
            <a:r>
              <a:rPr lang="zh-CN" altLang="en-US" sz="2800" spc="600" dirty="0">
                <a:solidFill>
                  <a:schemeClr val="bg1"/>
                </a:solidFill>
                <a:latin typeface="微软雅黑" panose="020B0503020204020204" pitchFamily="34" charset="-122"/>
                <a:ea typeface="微软雅黑" panose="020B0503020204020204" pitchFamily="34" charset="-122"/>
              </a:rPr>
              <a:t>区块链能做什么</a:t>
            </a:r>
            <a:endParaRPr lang="en-US" altLang="zh-CN" sz="2800" spc="600" dirty="0">
              <a:solidFill>
                <a:schemeClr val="bg1"/>
              </a:solidFill>
              <a:latin typeface="微软雅黑" panose="020B0503020204020204" pitchFamily="34" charset="-122"/>
              <a:ea typeface="微软雅黑" panose="020B0503020204020204" pitchFamily="34" charset="-122"/>
            </a:endParaRPr>
          </a:p>
          <a:p>
            <a:pPr marL="514350" indent="-514350" algn="l">
              <a:lnSpc>
                <a:spcPct val="150000"/>
              </a:lnSpc>
              <a:buFont typeface="+mj-lt"/>
              <a:buAutoNum type="arabicPeriod"/>
            </a:pPr>
            <a:r>
              <a:rPr lang="zh-CN" altLang="en-US" sz="2800" spc="600" dirty="0">
                <a:solidFill>
                  <a:schemeClr val="bg1"/>
                </a:solidFill>
                <a:latin typeface="微软雅黑" panose="020B0503020204020204" pitchFamily="34" charset="-122"/>
                <a:ea typeface="微软雅黑" panose="020B0503020204020204" pitchFamily="34" charset="-122"/>
              </a:rPr>
              <a:t>区块链该怎么做</a:t>
            </a:r>
          </a:p>
          <a:p>
            <a:pPr marL="514350" indent="-514350" algn="l">
              <a:lnSpc>
                <a:spcPct val="150000"/>
              </a:lnSpc>
              <a:buFont typeface="+mj-lt"/>
              <a:buAutoNum type="arabicPeriod"/>
            </a:pPr>
            <a:endParaRPr lang="zh-CN" altLang="en-US" sz="2800" spc="600" dirty="0">
              <a:solidFill>
                <a:schemeClr val="bg1"/>
              </a:solidFill>
              <a:latin typeface="微软雅黑" panose="020B0503020204020204" pitchFamily="34" charset="-122"/>
              <a:ea typeface="微软雅黑" panose="020B0503020204020204" pitchFamily="34" charset="-122"/>
            </a:endParaRPr>
          </a:p>
          <a:p>
            <a:pPr marL="514350" indent="-514350" algn="l">
              <a:lnSpc>
                <a:spcPct val="150000"/>
              </a:lnSpc>
              <a:buFont typeface="+mj-lt"/>
              <a:buAutoNum type="arabicPeriod"/>
            </a:pPr>
            <a:endParaRPr lang="zh-CN" altLang="en-US" sz="2800" spc="6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9792182" y="6671732"/>
            <a:ext cx="2399818" cy="186268"/>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7816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5261658" cy="2318112"/>
          </a:xfrm>
        </p:spPr>
        <p:txBody>
          <a:bodyPr>
            <a:normAutofit/>
          </a:bodyPr>
          <a:lstStyle/>
          <a:p>
            <a:pPr marL="0" indent="0">
              <a:buNone/>
            </a:pPr>
            <a:r>
              <a:rPr lang="zh-CN" altLang="en-US" sz="1800" b="0" dirty="0"/>
              <a:t>连接任意两端，都有可能存在一种可行的商业模式。根据交易两端的属性，可以分为</a:t>
            </a:r>
            <a:r>
              <a:rPr lang="en-US" altLang="zh-CN" sz="1800" b="0" dirty="0"/>
              <a:t>to B</a:t>
            </a:r>
            <a:r>
              <a:rPr lang="zh-CN" altLang="en-US" sz="1800" b="0" dirty="0"/>
              <a:t>端模式及</a:t>
            </a:r>
            <a:r>
              <a:rPr lang="en-US" altLang="zh-CN" sz="1800" b="0" dirty="0"/>
              <a:t>to C</a:t>
            </a:r>
            <a:r>
              <a:rPr lang="zh-CN" altLang="en-US" sz="1800" b="0" dirty="0"/>
              <a:t>端模式，如右图</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30</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2992" y="2052555"/>
            <a:ext cx="3065057" cy="1948739"/>
          </a:xfrm>
          <a:prstGeom prst="rect">
            <a:avLst/>
          </a:prstGeom>
          <a:noFill/>
        </p:spPr>
      </p:pic>
      <p:sp>
        <p:nvSpPr>
          <p:cNvPr id="4" name="矩形 3"/>
          <p:cNvSpPr/>
          <p:nvPr/>
        </p:nvSpPr>
        <p:spPr>
          <a:xfrm>
            <a:off x="838199" y="4437320"/>
            <a:ext cx="9509849" cy="874407"/>
          </a:xfrm>
          <a:prstGeom prst="rect">
            <a:avLst/>
          </a:prstGeom>
        </p:spPr>
        <p:txBody>
          <a:bodyPr wrap="square">
            <a:spAutoFit/>
          </a:bodyPr>
          <a:lstStyle/>
          <a:p>
            <a:pPr>
              <a:lnSpc>
                <a:spcPct val="150000"/>
              </a:lnSpc>
            </a:pPr>
            <a:r>
              <a:rPr lang="en-US" altLang="zh-CN" b="1" dirty="0">
                <a:latin typeface="微软雅黑" panose="020B0503020204020204" pitchFamily="34" charset="-122"/>
                <a:ea typeface="微软雅黑" panose="020B0503020204020204" pitchFamily="34" charset="-122"/>
              </a:rPr>
              <a:t>B</a:t>
            </a:r>
            <a:r>
              <a:rPr lang="zh-CN" altLang="en-US" b="1" dirty="0">
                <a:latin typeface="微软雅黑" panose="020B0503020204020204" pitchFamily="34" charset="-122"/>
                <a:ea typeface="微软雅黑" panose="020B0503020204020204" pitchFamily="34" charset="-122"/>
              </a:rPr>
              <a:t>端模式 </a:t>
            </a:r>
            <a:r>
              <a:rPr lang="zh-CN" altLang="en-US" dirty="0">
                <a:latin typeface="微软雅黑" panose="020B0503020204020204" pitchFamily="34" charset="-122"/>
                <a:ea typeface="微软雅黑" panose="020B0503020204020204" pitchFamily="34" charset="-122"/>
              </a:rPr>
              <a:t>主要解决车源问题，由于我国上述车源分布不均衡的问题，该类模式将是现阶段及未来较长时间里的重要交易模式和车商获取车源的主要途径。</a:t>
            </a:r>
          </a:p>
        </p:txBody>
      </p:sp>
    </p:spTree>
    <p:extLst>
      <p:ext uri="{BB962C8B-B14F-4D97-AF65-F5344CB8AC3E}">
        <p14:creationId xmlns:p14="http://schemas.microsoft.com/office/powerpoint/2010/main" val="2500675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5261658" cy="2318112"/>
          </a:xfrm>
        </p:spPr>
        <p:txBody>
          <a:bodyPr>
            <a:normAutofit/>
          </a:bodyPr>
          <a:lstStyle/>
          <a:p>
            <a:pPr marL="0" indent="0">
              <a:buNone/>
            </a:pPr>
            <a:r>
              <a:rPr lang="zh-CN" altLang="en-US" sz="1800" b="0" dirty="0"/>
              <a:t>连接任意两端，都有可能存在一种可行的商业模式。根据交易两端的属性，可以分为</a:t>
            </a:r>
            <a:r>
              <a:rPr lang="en-US" altLang="zh-CN" sz="1800" b="0" dirty="0"/>
              <a:t>to B</a:t>
            </a:r>
            <a:r>
              <a:rPr lang="zh-CN" altLang="en-US" sz="1800" b="0" dirty="0"/>
              <a:t>端模式及</a:t>
            </a:r>
            <a:r>
              <a:rPr lang="en-US" altLang="zh-CN" sz="1800" b="0" dirty="0"/>
              <a:t>to C</a:t>
            </a:r>
            <a:r>
              <a:rPr lang="zh-CN" altLang="en-US" sz="1800" b="0" dirty="0"/>
              <a:t>端模式，如右图</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31</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2992" y="2052555"/>
            <a:ext cx="3065057" cy="1948739"/>
          </a:xfrm>
          <a:prstGeom prst="rect">
            <a:avLst/>
          </a:prstGeom>
          <a:noFill/>
        </p:spPr>
      </p:pic>
      <p:sp>
        <p:nvSpPr>
          <p:cNvPr id="9" name="内容占位符 2"/>
          <p:cNvSpPr txBox="1">
            <a:spLocks/>
          </p:cNvSpPr>
          <p:nvPr/>
        </p:nvSpPr>
        <p:spPr>
          <a:xfrm>
            <a:off x="838200" y="4143737"/>
            <a:ext cx="10134600" cy="23181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rgbClr val="C00000"/>
                </a:solidFill>
              </a:rPr>
              <a:t>注：</a:t>
            </a:r>
            <a:r>
              <a:rPr lang="zh-CN" altLang="en-US" sz="1800" b="0" dirty="0"/>
              <a:t>这四类模式均存在相关企业，既包括传统的线下企业，也包括线上企业（二手车电商）和线上线下混合型企业，但是由于近年来互联网和移动互联网的发展成熟，</a:t>
            </a:r>
            <a:r>
              <a:rPr lang="zh-CN" altLang="en-US" sz="1800" b="0" dirty="0">
                <a:solidFill>
                  <a:srgbClr val="C00000"/>
                </a:solidFill>
              </a:rPr>
              <a:t>纯粹的线下企业实际已经不符合时代发展规律</a:t>
            </a:r>
            <a:r>
              <a:rPr lang="zh-CN" altLang="en-US" sz="1800" b="0" dirty="0"/>
              <a:t>，谋求与互联网结合（电商化）成为趋势。</a:t>
            </a:r>
            <a:endParaRPr lang="en-US" altLang="zh-CN" sz="1800" b="0" dirty="0"/>
          </a:p>
          <a:p>
            <a:pPr marL="0" indent="0">
              <a:buNone/>
            </a:pPr>
            <a:r>
              <a:rPr lang="zh-CN" altLang="en-US" sz="1800" b="0" dirty="0"/>
              <a:t>因此，将来的成熟格局一定是由</a:t>
            </a:r>
            <a:r>
              <a:rPr lang="zh-CN" altLang="en-US" sz="1800" b="0" dirty="0">
                <a:solidFill>
                  <a:srgbClr val="C00000"/>
                </a:solidFill>
              </a:rPr>
              <a:t>传统车商电商化</a:t>
            </a:r>
            <a:r>
              <a:rPr lang="zh-CN" altLang="en-US" sz="1800" b="0" dirty="0"/>
              <a:t>，或</a:t>
            </a:r>
            <a:r>
              <a:rPr lang="zh-CN" altLang="en-US" sz="1800" b="0" dirty="0">
                <a:solidFill>
                  <a:srgbClr val="C00000"/>
                </a:solidFill>
              </a:rPr>
              <a:t>电商介入二手车领域</a:t>
            </a:r>
            <a:r>
              <a:rPr lang="zh-CN" altLang="en-US" sz="1800" b="0" dirty="0"/>
              <a:t>这两种类型的玩家构成，因此，我们之后讨论的四种模式除了</a:t>
            </a:r>
            <a:r>
              <a:rPr lang="en-US" altLang="zh-CN" sz="1800" b="0" dirty="0"/>
              <a:t>B2C</a:t>
            </a:r>
            <a:r>
              <a:rPr lang="zh-CN" altLang="en-US" sz="1800" b="0" dirty="0"/>
              <a:t>既讨论电商又讨论线下卖场以外，其余均是以电商模式为主的。</a:t>
            </a:r>
          </a:p>
        </p:txBody>
      </p:sp>
    </p:spTree>
    <p:extLst>
      <p:ext uri="{BB962C8B-B14F-4D97-AF65-F5344CB8AC3E}">
        <p14:creationId xmlns:p14="http://schemas.microsoft.com/office/powerpoint/2010/main" val="2291191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2268637"/>
            <a:ext cx="10227197" cy="3703899"/>
          </a:xfrm>
        </p:spPr>
        <p:txBody>
          <a:bodyPr>
            <a:normAutofit/>
          </a:bodyPr>
          <a:lstStyle/>
          <a:p>
            <a:pPr marL="0" indent="0">
              <a:buNone/>
            </a:pPr>
            <a:r>
              <a:rPr lang="zh-CN" altLang="en-US" sz="1800" dirty="0"/>
              <a:t>是什么</a:t>
            </a:r>
            <a:endParaRPr lang="en-US" altLang="zh-CN" sz="1800" dirty="0"/>
          </a:p>
          <a:p>
            <a:r>
              <a:rPr lang="zh-CN" altLang="en-US" sz="1800" b="0" dirty="0"/>
              <a:t>是现阶段四类里面最主要的交易模式</a:t>
            </a:r>
            <a:endParaRPr lang="en-US" altLang="zh-CN" sz="1800" b="0" dirty="0"/>
          </a:p>
          <a:p>
            <a:r>
              <a:rPr lang="zh-CN" altLang="en-US" sz="1800" b="0" dirty="0"/>
              <a:t>是经销商（或</a:t>
            </a:r>
            <a:r>
              <a:rPr lang="en-US" altLang="zh-CN" sz="1800" b="0" dirty="0"/>
              <a:t>4S</a:t>
            </a:r>
            <a:r>
              <a:rPr lang="zh-CN" altLang="en-US" sz="1800" b="0" dirty="0"/>
              <a:t>店）到经销商（或</a:t>
            </a:r>
            <a:r>
              <a:rPr lang="en-US" altLang="zh-CN" sz="1800" b="0" dirty="0"/>
              <a:t>4S</a:t>
            </a:r>
            <a:r>
              <a:rPr lang="zh-CN" altLang="en-US" sz="1800" b="0" dirty="0"/>
              <a:t>店）的一种模式</a:t>
            </a:r>
            <a:endParaRPr lang="en-US" altLang="zh-CN" sz="1800" b="0" dirty="0"/>
          </a:p>
          <a:p>
            <a:r>
              <a:rPr lang="zh-CN" altLang="en-US" sz="1800" b="0" dirty="0"/>
              <a:t>往往体现为</a:t>
            </a:r>
            <a:r>
              <a:rPr lang="zh-CN" altLang="en-US" sz="1800" b="0" dirty="0">
                <a:solidFill>
                  <a:srgbClr val="C00000"/>
                </a:solidFill>
              </a:rPr>
              <a:t>拍卖</a:t>
            </a:r>
            <a:r>
              <a:rPr lang="zh-CN" altLang="en-US" sz="1800" b="0" dirty="0"/>
              <a:t>的形式，</a:t>
            </a:r>
            <a:r>
              <a:rPr lang="en-US" altLang="zh-CN" sz="1800" b="0" dirty="0"/>
              <a:t>B2B</a:t>
            </a:r>
            <a:r>
              <a:rPr lang="zh-CN" altLang="en-US" sz="1800" b="0" dirty="0"/>
              <a:t>拍卖企业会通过提供现场、电视、网络等形式提供服务</a:t>
            </a:r>
            <a:endParaRPr lang="en-US" altLang="zh-CN" sz="1800" b="0" dirty="0"/>
          </a:p>
          <a:p>
            <a:pPr marL="0" indent="0">
              <a:buNone/>
            </a:pPr>
            <a:r>
              <a:rPr lang="zh-CN" altLang="en-US" sz="1800" b="0" dirty="0"/>
              <a:t>示意图如下：</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32</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B2B</a:t>
            </a:r>
            <a:endParaRPr lang="zh-CN" altLang="en-US" sz="1800" dirty="0">
              <a:solidFill>
                <a:srgbClr val="C00000"/>
              </a:solidFill>
            </a:endParaRPr>
          </a:p>
        </p:txBody>
      </p:sp>
      <p:pic>
        <p:nvPicPr>
          <p:cNvPr id="15" name="图片 14"/>
          <p:cNvPicPr/>
          <p:nvPr/>
        </p:nvPicPr>
        <p:blipFill>
          <a:blip r:embed="rId3">
            <a:extLst>
              <a:ext uri="{28A0092B-C50C-407E-A947-70E740481C1C}">
                <a14:useLocalDpi xmlns:a14="http://schemas.microsoft.com/office/drawing/2010/main" val="0"/>
              </a:ext>
            </a:extLst>
          </a:blip>
          <a:srcRect/>
          <a:stretch>
            <a:fillRect/>
          </a:stretch>
        </p:blipFill>
        <p:spPr bwMode="auto">
          <a:xfrm>
            <a:off x="937147" y="5202679"/>
            <a:ext cx="5568703" cy="769857"/>
          </a:xfrm>
          <a:prstGeom prst="rect">
            <a:avLst/>
          </a:prstGeom>
          <a:noFill/>
        </p:spPr>
      </p:pic>
    </p:spTree>
    <p:extLst>
      <p:ext uri="{BB962C8B-B14F-4D97-AF65-F5344CB8AC3E}">
        <p14:creationId xmlns:p14="http://schemas.microsoft.com/office/powerpoint/2010/main" val="2346390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2268637"/>
            <a:ext cx="10227197" cy="3703899"/>
          </a:xfrm>
        </p:spPr>
        <p:txBody>
          <a:bodyPr>
            <a:normAutofit/>
          </a:bodyPr>
          <a:lstStyle/>
          <a:p>
            <a:pPr marL="0" indent="0">
              <a:buNone/>
            </a:pPr>
            <a:r>
              <a:rPr lang="zh-CN" altLang="en-US" sz="1800" dirty="0"/>
              <a:t>有什么特点</a:t>
            </a:r>
            <a:endParaRPr lang="en-US" altLang="zh-CN" sz="1800" dirty="0"/>
          </a:p>
          <a:p>
            <a:pPr marL="0" indent="0">
              <a:buNone/>
            </a:pPr>
            <a:r>
              <a:rPr lang="zh-CN" altLang="en-US" sz="1800" b="0" dirty="0"/>
              <a:t>服务两端均为车商，相比个人用户，车源更加集中，可以有效降低获单客成本。因此规模效应明显：规模越大，意味着成交率越高，交易成本也就越低。</a:t>
            </a:r>
            <a:r>
              <a:rPr lang="en-US" altLang="zh-CN" sz="1800" b="0" dirty="0"/>
              <a:t>B2B</a:t>
            </a:r>
            <a:r>
              <a:rPr lang="zh-CN" altLang="en-US" sz="1800" b="0" dirty="0"/>
              <a:t>公司天然的具有垄断特征。</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33</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B2B</a:t>
            </a:r>
            <a:endParaRPr lang="zh-CN" altLang="en-US" sz="1800" dirty="0">
              <a:solidFill>
                <a:srgbClr val="C00000"/>
              </a:solidFill>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937147" y="5202679"/>
            <a:ext cx="5568703" cy="769857"/>
          </a:xfrm>
          <a:prstGeom prst="rect">
            <a:avLst/>
          </a:prstGeom>
          <a:noFill/>
        </p:spPr>
      </p:pic>
    </p:spTree>
    <p:extLst>
      <p:ext uri="{BB962C8B-B14F-4D97-AF65-F5344CB8AC3E}">
        <p14:creationId xmlns:p14="http://schemas.microsoft.com/office/powerpoint/2010/main" val="2959092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2268637"/>
            <a:ext cx="10227197" cy="3703899"/>
          </a:xfrm>
        </p:spPr>
        <p:txBody>
          <a:bodyPr>
            <a:normAutofit/>
          </a:bodyPr>
          <a:lstStyle/>
          <a:p>
            <a:pPr marL="0" indent="0">
              <a:buNone/>
            </a:pPr>
            <a:r>
              <a:rPr lang="zh-CN" altLang="en-US" sz="1800" dirty="0"/>
              <a:t>解决的痛点</a:t>
            </a:r>
            <a:endParaRPr lang="en-US" altLang="zh-CN" sz="1800" dirty="0"/>
          </a:p>
          <a:p>
            <a:r>
              <a:rPr lang="zh-CN" altLang="en-US" sz="1800" b="0" dirty="0"/>
              <a:t>帮助</a:t>
            </a:r>
            <a:r>
              <a:rPr lang="en-US" altLang="zh-CN" sz="1800" b="0" dirty="0"/>
              <a:t>4S</a:t>
            </a:r>
            <a:r>
              <a:rPr lang="zh-CN" altLang="en-US" sz="1800" b="0" dirty="0"/>
              <a:t>店</a:t>
            </a:r>
            <a:r>
              <a:rPr lang="en-US" altLang="zh-CN" sz="1800" b="0" dirty="0"/>
              <a:t>/</a:t>
            </a:r>
            <a:r>
              <a:rPr lang="zh-CN" altLang="en-US" sz="1800" b="0" dirty="0"/>
              <a:t>经销商有效快速流通库存车辆</a:t>
            </a:r>
            <a:endParaRPr lang="en-US" altLang="zh-CN" sz="1800" b="0" dirty="0"/>
          </a:p>
          <a:p>
            <a:r>
              <a:rPr lang="zh-CN" altLang="en-US" sz="1800" b="0" dirty="0"/>
              <a:t>帮助经销商低价获取更多本地／异地车源</a:t>
            </a:r>
            <a:endParaRPr lang="en-US" altLang="zh-CN" sz="1800" b="0" dirty="0"/>
          </a:p>
          <a:p>
            <a:pPr marL="0" indent="0">
              <a:buNone/>
            </a:pPr>
            <a:r>
              <a:rPr lang="zh-CN" altLang="en-US" sz="1800" b="0" dirty="0"/>
              <a:t>本质是减少车辆流转层级，提高效率。</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34</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B2B</a:t>
            </a:r>
            <a:endParaRPr lang="zh-CN" altLang="en-US" sz="1800" dirty="0">
              <a:solidFill>
                <a:srgbClr val="C00000"/>
              </a:solidFill>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937147" y="5202679"/>
            <a:ext cx="5568703" cy="769857"/>
          </a:xfrm>
          <a:prstGeom prst="rect">
            <a:avLst/>
          </a:prstGeom>
          <a:noFill/>
        </p:spPr>
      </p:pic>
    </p:spTree>
    <p:extLst>
      <p:ext uri="{BB962C8B-B14F-4D97-AF65-F5344CB8AC3E}">
        <p14:creationId xmlns:p14="http://schemas.microsoft.com/office/powerpoint/2010/main" val="756424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2268637"/>
            <a:ext cx="10227197" cy="3703899"/>
          </a:xfrm>
        </p:spPr>
        <p:txBody>
          <a:bodyPr>
            <a:normAutofit/>
          </a:bodyPr>
          <a:lstStyle/>
          <a:p>
            <a:pPr marL="0" indent="0">
              <a:buNone/>
            </a:pPr>
            <a:r>
              <a:rPr lang="zh-CN" altLang="en-US" sz="1800" dirty="0"/>
              <a:t>如何盈利（清晰起见，此项仅包括基本盈利模式，不包括个别公司的附加和跨界业务盈利，后同）</a:t>
            </a:r>
            <a:endParaRPr lang="en-US" altLang="zh-CN" sz="1800" dirty="0"/>
          </a:p>
          <a:p>
            <a:r>
              <a:rPr lang="zh-CN" altLang="en-US" sz="1800" b="0" dirty="0"/>
              <a:t>交易收入：以赚取商品价差或交易佣金为主的盈利模式</a:t>
            </a:r>
            <a:endParaRPr lang="en-US" altLang="zh-CN" sz="1800" b="0" dirty="0"/>
          </a:p>
          <a:p>
            <a:r>
              <a:rPr lang="zh-CN" altLang="en-US" sz="1800" b="0" dirty="0"/>
              <a:t>服务收入：通过提供车辆仓储、跨区域物流，甚至</a:t>
            </a:r>
            <a:r>
              <a:rPr lang="en-US" altLang="zh-CN" sz="1800" b="0" dirty="0"/>
              <a:t>SaaS</a:t>
            </a:r>
            <a:r>
              <a:rPr lang="zh-CN" altLang="en-US" sz="1800" b="0" dirty="0"/>
              <a:t>等服务，以收取服务费为主的盈利模式</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35</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937147" y="5202679"/>
            <a:ext cx="5568703" cy="769857"/>
          </a:xfrm>
          <a:prstGeom prst="rect">
            <a:avLst/>
          </a:prstGeom>
          <a:noFill/>
        </p:spPr>
      </p:pic>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B2B</a:t>
            </a:r>
            <a:endParaRPr lang="zh-CN" altLang="en-US" sz="1800" dirty="0">
              <a:solidFill>
                <a:srgbClr val="C00000"/>
              </a:solidFill>
            </a:endParaRPr>
          </a:p>
        </p:txBody>
      </p:sp>
    </p:spTree>
    <p:extLst>
      <p:ext uri="{BB962C8B-B14F-4D97-AF65-F5344CB8AC3E}">
        <p14:creationId xmlns:p14="http://schemas.microsoft.com/office/powerpoint/2010/main" val="3557383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2268637"/>
            <a:ext cx="5257801" cy="4363657"/>
          </a:xfrm>
        </p:spPr>
        <p:txBody>
          <a:bodyPr>
            <a:normAutofit/>
          </a:bodyPr>
          <a:lstStyle/>
          <a:p>
            <a:pPr marL="0" indent="0">
              <a:buNone/>
            </a:pPr>
            <a:r>
              <a:rPr lang="zh-CN" altLang="en-US" sz="1800" dirty="0"/>
              <a:t>是什么</a:t>
            </a:r>
            <a:endParaRPr lang="en-US" altLang="zh-CN" sz="1800" dirty="0"/>
          </a:p>
          <a:p>
            <a:r>
              <a:rPr lang="zh-CN" altLang="en-US" sz="1800" b="0" dirty="0"/>
              <a:t>也可称为“帮卖”模式，将个人车辆通过竞拍方式卖给二手车商</a:t>
            </a:r>
            <a:endParaRPr lang="en-US" altLang="zh-CN" sz="1800" b="0" dirty="0"/>
          </a:p>
          <a:p>
            <a:r>
              <a:rPr lang="zh-CN" altLang="en-US" sz="1800" b="0" dirty="0"/>
              <a:t>一般</a:t>
            </a:r>
            <a:r>
              <a:rPr lang="en-US" altLang="zh-CN" sz="1800" b="0" dirty="0"/>
              <a:t>C2B</a:t>
            </a:r>
            <a:r>
              <a:rPr lang="zh-CN" altLang="en-US" sz="1800" b="0" dirty="0"/>
              <a:t>竞拍的流程为：</a:t>
            </a:r>
            <a:r>
              <a:rPr lang="en-US" altLang="zh-CN" sz="1800" b="0" dirty="0"/>
              <a:t>1</a:t>
            </a:r>
            <a:r>
              <a:rPr lang="zh-CN" altLang="en-US" sz="1800" b="0" dirty="0"/>
              <a:t>）对预拍车辆进行标准化检测</a:t>
            </a:r>
            <a:r>
              <a:rPr lang="en-US" altLang="zh-CN" sz="1800" b="0" dirty="0"/>
              <a:t>2</a:t>
            </a:r>
            <a:r>
              <a:rPr lang="zh-CN" altLang="en-US" sz="1800" b="0" dirty="0"/>
              <a:t>）将车辆信息及检测报告分发给平台签约的二手车商</a:t>
            </a:r>
            <a:r>
              <a:rPr lang="en-US" altLang="zh-CN" sz="1800" b="0" dirty="0"/>
              <a:t>3</a:t>
            </a:r>
            <a:r>
              <a:rPr lang="zh-CN" altLang="en-US" sz="1800" b="0" dirty="0"/>
              <a:t>）车商在</a:t>
            </a:r>
            <a:r>
              <a:rPr lang="en-US" altLang="zh-CN" sz="1800" b="0" dirty="0"/>
              <a:t>PC</a:t>
            </a:r>
            <a:r>
              <a:rPr lang="zh-CN" altLang="en-US" sz="1800" b="0" dirty="0"/>
              <a:t>端或手机端看到车辆信息及检测报告后进行出价</a:t>
            </a:r>
            <a:r>
              <a:rPr lang="en-US" altLang="zh-CN" sz="1800" b="0" dirty="0"/>
              <a:t>4</a:t>
            </a:r>
            <a:r>
              <a:rPr lang="zh-CN" altLang="en-US" sz="1800" b="0" dirty="0"/>
              <a:t>）最终出价高者得车。</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36</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C2B</a:t>
            </a:r>
            <a:endParaRPr lang="zh-CN" altLang="en-US" sz="1800" dirty="0">
              <a:solidFill>
                <a:srgbClr val="C00000"/>
              </a:solidFill>
            </a:endParaRP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2430244"/>
            <a:ext cx="5324756" cy="2923312"/>
          </a:xfrm>
          <a:prstGeom prst="rect">
            <a:avLst/>
          </a:prstGeom>
          <a:noFill/>
        </p:spPr>
      </p:pic>
      <p:pic>
        <p:nvPicPr>
          <p:cNvPr id="8" name="图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0643" y="5459260"/>
            <a:ext cx="5215846" cy="708607"/>
          </a:xfrm>
          <a:prstGeom prst="rect">
            <a:avLst/>
          </a:prstGeom>
          <a:noFill/>
        </p:spPr>
      </p:pic>
    </p:spTree>
    <p:extLst>
      <p:ext uri="{BB962C8B-B14F-4D97-AF65-F5344CB8AC3E}">
        <p14:creationId xmlns:p14="http://schemas.microsoft.com/office/powerpoint/2010/main" val="1445941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268637"/>
            <a:ext cx="4902440" cy="3703899"/>
          </a:xfrm>
        </p:spPr>
        <p:txBody>
          <a:bodyPr>
            <a:normAutofit/>
          </a:bodyPr>
          <a:lstStyle/>
          <a:p>
            <a:pPr marL="0" indent="0">
              <a:buNone/>
            </a:pPr>
            <a:r>
              <a:rPr lang="zh-CN" altLang="en-US" sz="1800" dirty="0"/>
              <a:t>解决的痛点</a:t>
            </a:r>
            <a:endParaRPr lang="en-US" altLang="zh-CN" sz="1800" dirty="0"/>
          </a:p>
          <a:p>
            <a:r>
              <a:rPr lang="zh-CN" altLang="en-US" sz="1800" b="0" dirty="0"/>
              <a:t>帮助卖方将车辆直接卖给经销商，以获得更高的价格</a:t>
            </a:r>
            <a:endParaRPr lang="en-US" altLang="zh-CN" sz="1800" b="0" dirty="0"/>
          </a:p>
          <a:p>
            <a:r>
              <a:rPr lang="zh-CN" altLang="en-US" sz="1800" b="0" dirty="0"/>
              <a:t>帮助经销商低价获取更多本地／异地车源</a:t>
            </a:r>
            <a:endParaRPr lang="en-US" altLang="zh-CN" sz="1800" b="0" dirty="0"/>
          </a:p>
          <a:p>
            <a:pPr marL="0" indent="0">
              <a:buNone/>
            </a:pPr>
            <a:r>
              <a:rPr lang="zh-CN" altLang="en-US" sz="1800" b="0" dirty="0"/>
              <a:t>既解决了个人车主卖车的痛点，又很好地补充了</a:t>
            </a:r>
            <a:r>
              <a:rPr lang="en-US" altLang="zh-CN" sz="1800" b="0" dirty="0"/>
              <a:t>B2B </a:t>
            </a:r>
            <a:r>
              <a:rPr lang="zh-CN" altLang="en-US" sz="1800" b="0" dirty="0"/>
              <a:t>平台以及车商获取车源的渠道选择</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37</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C2B</a:t>
            </a:r>
            <a:endParaRPr lang="zh-CN" altLang="en-US" sz="1800" dirty="0">
              <a:solidFill>
                <a:srgbClr val="C00000"/>
              </a:solidFill>
            </a:endParaRP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2430244"/>
            <a:ext cx="5324756" cy="2923312"/>
          </a:xfrm>
          <a:prstGeom prst="rect">
            <a:avLst/>
          </a:prstGeom>
          <a:noFill/>
        </p:spPr>
      </p:pic>
    </p:spTree>
    <p:extLst>
      <p:ext uri="{BB962C8B-B14F-4D97-AF65-F5344CB8AC3E}">
        <p14:creationId xmlns:p14="http://schemas.microsoft.com/office/powerpoint/2010/main" val="943573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268637"/>
            <a:ext cx="5134338" cy="3703899"/>
          </a:xfrm>
        </p:spPr>
        <p:txBody>
          <a:bodyPr>
            <a:normAutofit/>
          </a:bodyPr>
          <a:lstStyle/>
          <a:p>
            <a:pPr marL="0" indent="0">
              <a:buNone/>
            </a:pPr>
            <a:r>
              <a:rPr lang="zh-CN" altLang="en-US" sz="1800" dirty="0"/>
              <a:t>如何盈利</a:t>
            </a:r>
            <a:endParaRPr lang="en-US" altLang="zh-CN" sz="1800" dirty="0"/>
          </a:p>
          <a:p>
            <a:pPr marL="0" indent="0">
              <a:buNone/>
            </a:pPr>
            <a:r>
              <a:rPr lang="zh-CN" altLang="en-US" sz="1800" b="0" dirty="0"/>
              <a:t>盈利核心在于二手车价格洼地与高地之间的价差。国内二手车车源主要集中在一、二线城市，需求端在三线及以下城市和农村地区。二手车限迁政策全面取消后，车辆流通阻力降低，二手车在不同地区流通的差价就大大高于了同城倒卖。</a:t>
            </a:r>
            <a:endParaRPr lang="en-US" altLang="zh-CN"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38</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C2B</a:t>
            </a:r>
            <a:endParaRPr lang="zh-CN" altLang="en-US" sz="1800" dirty="0">
              <a:solidFill>
                <a:srgbClr val="C00000"/>
              </a:solidFill>
            </a:endParaRPr>
          </a:p>
        </p:txBody>
      </p:sp>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2430244"/>
            <a:ext cx="5324756" cy="2923312"/>
          </a:xfrm>
          <a:prstGeom prst="rect">
            <a:avLst/>
          </a:prstGeom>
          <a:noFill/>
        </p:spPr>
      </p:pic>
    </p:spTree>
    <p:extLst>
      <p:ext uri="{BB962C8B-B14F-4D97-AF65-F5344CB8AC3E}">
        <p14:creationId xmlns:p14="http://schemas.microsoft.com/office/powerpoint/2010/main" val="1118497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268637"/>
            <a:ext cx="5134338" cy="3703899"/>
          </a:xfrm>
        </p:spPr>
        <p:txBody>
          <a:bodyPr>
            <a:normAutofit/>
          </a:bodyPr>
          <a:lstStyle/>
          <a:p>
            <a:pPr marL="0" indent="0">
              <a:buNone/>
            </a:pPr>
            <a:r>
              <a:rPr lang="zh-CN" altLang="en-US" sz="1800" dirty="0"/>
              <a:t>如何盈利</a:t>
            </a:r>
            <a:endParaRPr lang="en-US" altLang="zh-CN" sz="1800" dirty="0"/>
          </a:p>
          <a:p>
            <a:pPr marL="0" indent="0">
              <a:buNone/>
            </a:pPr>
            <a:r>
              <a:rPr lang="zh-CN" altLang="en-US" sz="1800" b="0" dirty="0"/>
              <a:t>与</a:t>
            </a:r>
            <a:r>
              <a:rPr lang="en-US" altLang="zh-CN" sz="1800" b="0" dirty="0"/>
              <a:t>C2C</a:t>
            </a:r>
            <a:r>
              <a:rPr lang="zh-CN" altLang="en-US" sz="1800" b="0" dirty="0"/>
              <a:t>比较：</a:t>
            </a:r>
            <a:r>
              <a:rPr lang="en-US" altLang="zh-CN" sz="1800" b="0" dirty="0"/>
              <a:t>C2C</a:t>
            </a:r>
            <a:r>
              <a:rPr lang="zh-CN" altLang="en-US" sz="1800" b="0" dirty="0"/>
              <a:t>模式由于陌生的个人买卖家之间信任危机，带看是必不可少的一步，这就限制了交易必须在同城、临近城市之间完成。</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39</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C2B</a:t>
            </a:r>
            <a:endParaRPr lang="zh-CN" altLang="en-US" sz="1800" dirty="0">
              <a:solidFill>
                <a:srgbClr val="C00000"/>
              </a:solidFill>
            </a:endParaRPr>
          </a:p>
        </p:txBody>
      </p:sp>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2430244"/>
            <a:ext cx="5324756" cy="2923312"/>
          </a:xfrm>
          <a:prstGeom prst="rect">
            <a:avLst/>
          </a:prstGeom>
          <a:noFill/>
        </p:spPr>
      </p:pic>
    </p:spTree>
    <p:extLst>
      <p:ext uri="{BB962C8B-B14F-4D97-AF65-F5344CB8AC3E}">
        <p14:creationId xmlns:p14="http://schemas.microsoft.com/office/powerpoint/2010/main" val="631324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矩形 12"/>
          <p:cNvSpPr/>
          <p:nvPr/>
        </p:nvSpPr>
        <p:spPr>
          <a:xfrm>
            <a:off x="0" y="6671733"/>
            <a:ext cx="12192000" cy="186267"/>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zh-CN" altLang="en-US" sz="4800" b="1" spc="600" dirty="0">
                <a:solidFill>
                  <a:schemeClr val="bg1"/>
                </a:solidFill>
                <a:latin typeface="微软雅黑" panose="020B0503020204020204" pitchFamily="34" charset="-122"/>
                <a:ea typeface="微软雅黑" panose="020B0503020204020204" pitchFamily="34" charset="-122"/>
              </a:rPr>
              <a:t>中国二手车市场背景</a:t>
            </a:r>
            <a:endParaRPr lang="en-US" altLang="zh-CN" sz="4800" b="1" spc="600" dirty="0">
              <a:solidFill>
                <a:schemeClr val="bg1"/>
              </a:solidFill>
              <a:latin typeface="微软雅黑" panose="020B0503020204020204" pitchFamily="34" charset="-122"/>
              <a:ea typeface="微软雅黑" panose="020B0503020204020204" pitchFamily="34" charset="-122"/>
            </a:endParaRP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01</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标题 2"/>
          <p:cNvSpPr txBox="1">
            <a:spLocks/>
          </p:cNvSpPr>
          <p:nvPr/>
        </p:nvSpPr>
        <p:spPr>
          <a:xfrm>
            <a:off x="867244" y="5081253"/>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zh-CN" altLang="en-US" sz="2800" spc="600" dirty="0">
                <a:solidFill>
                  <a:schemeClr val="bg1"/>
                </a:solidFill>
                <a:latin typeface="微软雅黑" panose="020B0503020204020204" pitchFamily="34" charset="-122"/>
                <a:ea typeface="微软雅黑" panose="020B0503020204020204" pitchFamily="34" charset="-122"/>
              </a:rPr>
              <a:t>经济和政治背景</a:t>
            </a:r>
            <a:endParaRPr lang="en-US" altLang="zh-CN" sz="2800" spc="60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7195930" y="135905"/>
            <a:ext cx="4621380" cy="1137582"/>
            <a:chOff x="7195930" y="135905"/>
            <a:chExt cx="4621380" cy="1137582"/>
          </a:xfrm>
        </p:grpSpPr>
        <p:pic>
          <p:nvPicPr>
            <p:cNvPr id="9" name="图片 8"/>
            <p:cNvPicPr>
              <a:picLocks noChangeAspect="1"/>
            </p:cNvPicPr>
            <p:nvPr/>
          </p:nvPicPr>
          <p:blipFill rotWithShape="1">
            <a:blip r:embed="rId3">
              <a:lum bright="70000" contrast="-70000"/>
            </a:blip>
            <a:srcRect t="26399" b="26399"/>
            <a:stretch/>
          </p:blipFill>
          <p:spPr>
            <a:xfrm>
              <a:off x="9264372" y="276331"/>
              <a:ext cx="2552938" cy="856730"/>
            </a:xfrm>
            <a:prstGeom prst="rect">
              <a:avLst/>
            </a:prstGeom>
          </p:spPr>
        </p:pic>
        <p:pic>
          <p:nvPicPr>
            <p:cNvPr id="11" name="图片 10"/>
            <p:cNvPicPr>
              <a:picLocks noChangeAspect="1"/>
            </p:cNvPicPr>
            <p:nvPr/>
          </p:nvPicPr>
          <p:blipFill>
            <a:blip r:embed="rId4">
              <a:lum bright="70000" contrast="-70000"/>
            </a:blip>
            <a:stretch>
              <a:fillRect/>
            </a:stretch>
          </p:blipFill>
          <p:spPr>
            <a:xfrm>
              <a:off x="7195930" y="135905"/>
              <a:ext cx="1919356" cy="1137582"/>
            </a:xfrm>
            <a:prstGeom prst="rect">
              <a:avLst/>
            </a:prstGeom>
          </p:spPr>
        </p:pic>
      </p:grpSp>
      <p:sp>
        <p:nvSpPr>
          <p:cNvPr id="12" name="矩形 11"/>
          <p:cNvSpPr/>
          <p:nvPr/>
        </p:nvSpPr>
        <p:spPr>
          <a:xfrm>
            <a:off x="9792182" y="6671732"/>
            <a:ext cx="2399818" cy="186268"/>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9538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268637"/>
            <a:ext cx="5134338" cy="3703899"/>
          </a:xfrm>
        </p:spPr>
        <p:txBody>
          <a:bodyPr>
            <a:normAutofit/>
          </a:bodyPr>
          <a:lstStyle/>
          <a:p>
            <a:pPr marL="0" indent="0">
              <a:buNone/>
            </a:pPr>
            <a:r>
              <a:rPr lang="zh-CN" altLang="en-US" sz="1800" dirty="0"/>
              <a:t>如何盈利</a:t>
            </a:r>
            <a:endParaRPr lang="en-US" altLang="zh-CN" sz="1800" dirty="0"/>
          </a:p>
          <a:p>
            <a:pPr marL="0" indent="0">
              <a:buNone/>
            </a:pPr>
            <a:r>
              <a:rPr lang="zh-CN" altLang="en-US" sz="1800" b="0" dirty="0"/>
              <a:t>相比之下，</a:t>
            </a:r>
            <a:r>
              <a:rPr lang="en-US" altLang="zh-CN" sz="1800" b="0" dirty="0"/>
              <a:t>C2B</a:t>
            </a:r>
            <a:r>
              <a:rPr lang="zh-CN" altLang="en-US" sz="1800" b="0" dirty="0"/>
              <a:t>模式中车商的专业度和购车频率都比个人买家高，更容易在反复达成交易的过程中让车商对平台产生信任。</a:t>
            </a:r>
            <a:endParaRPr lang="en-US" altLang="zh-CN" sz="1800" b="0" dirty="0"/>
          </a:p>
          <a:p>
            <a:pPr marL="0" indent="0">
              <a:buNone/>
            </a:pPr>
            <a:r>
              <a:rPr lang="zh-CN" altLang="en-US" sz="1800" b="0" dirty="0"/>
              <a:t>只要平台能够给出被车商认可的检测报告，带看就可以由平台的线下检测师团队的评估报告代替，成功实现异地交易</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40</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C2B</a:t>
            </a:r>
            <a:endParaRPr lang="zh-CN" altLang="en-US" sz="1800" dirty="0">
              <a:solidFill>
                <a:srgbClr val="C00000"/>
              </a:solidFill>
            </a:endParaRPr>
          </a:p>
        </p:txBody>
      </p:sp>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2430244"/>
            <a:ext cx="5324756" cy="2923312"/>
          </a:xfrm>
          <a:prstGeom prst="rect">
            <a:avLst/>
          </a:prstGeom>
          <a:noFill/>
        </p:spPr>
      </p:pic>
    </p:spTree>
    <p:extLst>
      <p:ext uri="{BB962C8B-B14F-4D97-AF65-F5344CB8AC3E}">
        <p14:creationId xmlns:p14="http://schemas.microsoft.com/office/powerpoint/2010/main" val="3803500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347033" y="2430244"/>
            <a:ext cx="5328366" cy="2926334"/>
          </a:xfrm>
          <a:prstGeom prst="rect">
            <a:avLst/>
          </a:prstGeom>
        </p:spPr>
      </p:pic>
      <p:sp>
        <p:nvSpPr>
          <p:cNvPr id="3" name="内容占位符 2"/>
          <p:cNvSpPr>
            <a:spLocks noGrp="1"/>
          </p:cNvSpPr>
          <p:nvPr>
            <p:ph idx="1"/>
          </p:nvPr>
        </p:nvSpPr>
        <p:spPr>
          <a:xfrm>
            <a:off x="838200" y="2268637"/>
            <a:ext cx="5134338" cy="3703899"/>
          </a:xfrm>
        </p:spPr>
        <p:txBody>
          <a:bodyPr>
            <a:normAutofit lnSpcReduction="10000"/>
          </a:bodyPr>
          <a:lstStyle/>
          <a:p>
            <a:pPr marL="0" indent="0">
              <a:buNone/>
            </a:pPr>
            <a:r>
              <a:rPr lang="zh-CN" altLang="en-US" sz="1800" dirty="0"/>
              <a:t>是什么</a:t>
            </a:r>
            <a:endParaRPr lang="en-US" altLang="zh-CN" sz="1800" dirty="0"/>
          </a:p>
          <a:p>
            <a:pPr marL="0" indent="0">
              <a:buNone/>
            </a:pPr>
            <a:r>
              <a:rPr lang="en-US" altLang="zh-CN" sz="1800" b="0" dirty="0"/>
              <a:t>C2C</a:t>
            </a:r>
            <a:r>
              <a:rPr lang="zh-CN" altLang="en-US" sz="1800" b="0" dirty="0"/>
              <a:t>是二手车交易的终极目标。</a:t>
            </a:r>
            <a:endParaRPr lang="en-US" altLang="zh-CN" sz="1800" b="0" dirty="0"/>
          </a:p>
          <a:p>
            <a:pPr marL="0" indent="0">
              <a:buNone/>
            </a:pPr>
            <a:r>
              <a:rPr lang="zh-CN" altLang="en-US" sz="1800" b="0" dirty="0"/>
              <a:t>因为如果卖车者和购车者可以直接建立联系，方便，安全，低成本地完成交易，卖方将车源交给买方，买方将车款交给卖方，那么中间的一系列商业模式都将被直接跳过，节约出了一大部分利润分成，汽车“高卖低买”的理想情况就会实现。</a:t>
            </a:r>
            <a:endParaRPr lang="en-US" altLang="zh-CN" sz="1800" b="0" dirty="0"/>
          </a:p>
          <a:p>
            <a:pPr marL="0" indent="0">
              <a:buNone/>
            </a:pPr>
            <a:r>
              <a:rPr lang="zh-CN" altLang="en-US" sz="1800" b="0" dirty="0"/>
              <a:t>其核心交易模式如下图所示：</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41</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C2C</a:t>
            </a:r>
            <a:endParaRPr lang="zh-CN" altLang="en-US" sz="1800" dirty="0">
              <a:solidFill>
                <a:srgbClr val="C00000"/>
              </a:solidFill>
            </a:endParaRPr>
          </a:p>
        </p:txBody>
      </p:sp>
    </p:spTree>
    <p:extLst>
      <p:ext uri="{BB962C8B-B14F-4D97-AF65-F5344CB8AC3E}">
        <p14:creationId xmlns:p14="http://schemas.microsoft.com/office/powerpoint/2010/main" val="2897421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347033" y="2430244"/>
            <a:ext cx="5328366" cy="2926334"/>
          </a:xfrm>
          <a:prstGeom prst="rect">
            <a:avLst/>
          </a:prstGeom>
        </p:spPr>
      </p:pic>
      <p:sp>
        <p:nvSpPr>
          <p:cNvPr id="3" name="内容占位符 2"/>
          <p:cNvSpPr>
            <a:spLocks noGrp="1"/>
          </p:cNvSpPr>
          <p:nvPr>
            <p:ph idx="1"/>
          </p:nvPr>
        </p:nvSpPr>
        <p:spPr>
          <a:xfrm>
            <a:off x="838200" y="2268637"/>
            <a:ext cx="5134338" cy="3703899"/>
          </a:xfrm>
        </p:spPr>
        <p:txBody>
          <a:bodyPr>
            <a:normAutofit/>
          </a:bodyPr>
          <a:lstStyle/>
          <a:p>
            <a:pPr marL="0" indent="0">
              <a:buNone/>
            </a:pPr>
            <a:r>
              <a:rPr lang="zh-CN" altLang="en-US" sz="1800" dirty="0"/>
              <a:t>解决的痛点</a:t>
            </a:r>
            <a:endParaRPr lang="en-US" altLang="zh-CN" sz="1800" dirty="0"/>
          </a:p>
          <a:p>
            <a:pPr marL="0" indent="0">
              <a:buNone/>
            </a:pPr>
            <a:r>
              <a:rPr lang="zh-CN" altLang="en-US" sz="1800" b="0" dirty="0"/>
              <a:t>卖方通过</a:t>
            </a:r>
            <a:r>
              <a:rPr lang="en-US" altLang="zh-CN" sz="1800" b="0" dirty="0"/>
              <a:t>C2C</a:t>
            </a:r>
            <a:r>
              <a:rPr lang="zh-CN" altLang="en-US" sz="1800" b="0" dirty="0"/>
              <a:t>平台可以将车辆直接卖给买方，以获得更高价格</a:t>
            </a:r>
            <a:endParaRPr lang="en-US" altLang="zh-CN" sz="1800" b="0" dirty="0"/>
          </a:p>
          <a:p>
            <a:pPr marL="0" indent="0">
              <a:buNone/>
            </a:pPr>
            <a:r>
              <a:rPr lang="zh-CN" altLang="en-US" sz="1800" b="0" dirty="0"/>
              <a:t>买方直接从车主端购买，价格更低</a:t>
            </a:r>
            <a:endParaRPr lang="en-US" altLang="zh-CN" sz="1800" b="0" dirty="0"/>
          </a:p>
          <a:p>
            <a:pPr marL="0" indent="0">
              <a:buNone/>
            </a:pPr>
            <a:r>
              <a:rPr lang="zh-CN" altLang="en-US" sz="1800" b="0" dirty="0"/>
              <a:t>本质就是那句话：“没有中间商赚差价”</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42</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C2C</a:t>
            </a:r>
            <a:endParaRPr lang="zh-CN" altLang="en-US" sz="1800" dirty="0">
              <a:solidFill>
                <a:srgbClr val="C00000"/>
              </a:solidFill>
            </a:endParaRPr>
          </a:p>
        </p:txBody>
      </p:sp>
    </p:spTree>
    <p:extLst>
      <p:ext uri="{BB962C8B-B14F-4D97-AF65-F5344CB8AC3E}">
        <p14:creationId xmlns:p14="http://schemas.microsoft.com/office/powerpoint/2010/main" val="1179677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347033" y="2430244"/>
            <a:ext cx="5328366" cy="2926334"/>
          </a:xfrm>
          <a:prstGeom prst="rect">
            <a:avLst/>
          </a:prstGeom>
        </p:spPr>
      </p:pic>
      <p:sp>
        <p:nvSpPr>
          <p:cNvPr id="3" name="内容占位符 2"/>
          <p:cNvSpPr>
            <a:spLocks noGrp="1"/>
          </p:cNvSpPr>
          <p:nvPr>
            <p:ph idx="1"/>
          </p:nvPr>
        </p:nvSpPr>
        <p:spPr>
          <a:xfrm>
            <a:off x="838200" y="2268637"/>
            <a:ext cx="5134338" cy="3703899"/>
          </a:xfrm>
        </p:spPr>
        <p:txBody>
          <a:bodyPr>
            <a:normAutofit/>
          </a:bodyPr>
          <a:lstStyle/>
          <a:p>
            <a:pPr marL="0" indent="0">
              <a:buNone/>
            </a:pPr>
            <a:r>
              <a:rPr lang="zh-CN" altLang="en-US" sz="1800" dirty="0"/>
              <a:t>如何盈利</a:t>
            </a:r>
            <a:endParaRPr lang="en-US" altLang="zh-CN" sz="1800" dirty="0"/>
          </a:p>
          <a:p>
            <a:pPr marL="0" indent="0">
              <a:buNone/>
            </a:pPr>
            <a:r>
              <a:rPr lang="en-US" altLang="zh-CN" sz="1800" b="0" dirty="0"/>
              <a:t>C2C</a:t>
            </a:r>
            <a:r>
              <a:rPr lang="zh-CN" altLang="en-US" sz="1800" b="0" dirty="0"/>
              <a:t>的理想盈利模式是收取佣金获得利润</a:t>
            </a:r>
            <a:endParaRPr lang="en-US" altLang="zh-CN" sz="1800" b="0" dirty="0"/>
          </a:p>
          <a:p>
            <a:pPr marL="0" indent="0">
              <a:buNone/>
            </a:pPr>
            <a:r>
              <a:rPr lang="zh-CN" altLang="en-US" sz="1800" b="0" dirty="0"/>
              <a:t>现实中，由于汽车本身的特殊性和复杂性，加之两端客户零散，导致地面运营团队等大头成本难以压缩，使得实际盈利困难，盈利与否都是一个问题</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43</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C2C</a:t>
            </a:r>
            <a:endParaRPr lang="zh-CN" altLang="en-US" sz="1800" dirty="0">
              <a:solidFill>
                <a:srgbClr val="C00000"/>
              </a:solidFill>
            </a:endParaRPr>
          </a:p>
        </p:txBody>
      </p:sp>
    </p:spTree>
    <p:extLst>
      <p:ext uri="{BB962C8B-B14F-4D97-AF65-F5344CB8AC3E}">
        <p14:creationId xmlns:p14="http://schemas.microsoft.com/office/powerpoint/2010/main" val="3191898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268637"/>
            <a:ext cx="10515600" cy="3703899"/>
          </a:xfrm>
        </p:spPr>
        <p:txBody>
          <a:bodyPr>
            <a:normAutofit/>
          </a:bodyPr>
          <a:lstStyle/>
          <a:p>
            <a:r>
              <a:rPr lang="zh-CN" altLang="en-US" sz="1800" b="0" dirty="0"/>
              <a:t>二手车交易的终极形态是理想的</a:t>
            </a:r>
            <a:r>
              <a:rPr lang="en-US" altLang="zh-CN" sz="1800" b="0" dirty="0"/>
              <a:t>C2C</a:t>
            </a:r>
            <a:r>
              <a:rPr lang="zh-CN" altLang="en-US" sz="1800" b="0" dirty="0"/>
              <a:t>，车主对消费者。</a:t>
            </a:r>
            <a:endParaRPr lang="en-US" altLang="zh-CN" sz="1800" b="0" dirty="0"/>
          </a:p>
          <a:p>
            <a:r>
              <a:rPr lang="zh-CN" altLang="en-US" sz="1800" b="0" dirty="0"/>
              <a:t>由于目前中国二手车市场存在着车源不足和售后保障体系不成熟两大问题，二手车交易在很长的一段时间内都离不开</a:t>
            </a:r>
            <a:r>
              <a:rPr lang="en-US" altLang="zh-CN" sz="1800" b="0" dirty="0"/>
              <a:t>B2B</a:t>
            </a:r>
            <a:r>
              <a:rPr lang="zh-CN" altLang="en-US" sz="1800" b="0" dirty="0"/>
              <a:t>，</a:t>
            </a:r>
            <a:r>
              <a:rPr lang="en-US" altLang="zh-CN" sz="1800" b="0" dirty="0"/>
              <a:t>B2C</a:t>
            </a:r>
            <a:r>
              <a:rPr lang="zh-CN" altLang="en-US" sz="1800" b="0" dirty="0"/>
              <a:t>，</a:t>
            </a:r>
            <a:r>
              <a:rPr lang="en-US" altLang="zh-CN" sz="1800" b="0" dirty="0"/>
              <a:t>C2B</a:t>
            </a:r>
            <a:r>
              <a:rPr lang="zh-CN" altLang="en-US" sz="1800" b="0" dirty="0"/>
              <a:t>等模式，</a:t>
            </a:r>
            <a:endParaRPr lang="en-US" altLang="zh-CN"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44</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主流商业模式分析</a:t>
            </a: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srgbClr val="C00000"/>
                </a:solidFill>
              </a:rPr>
              <a:t>结论</a:t>
            </a:r>
          </a:p>
        </p:txBody>
      </p:sp>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296" y="4358973"/>
            <a:ext cx="5378661" cy="1341451"/>
          </a:xfrm>
          <a:prstGeom prst="rect">
            <a:avLst/>
          </a:prstGeom>
          <a:noFill/>
        </p:spPr>
      </p:pic>
    </p:spTree>
    <p:extLst>
      <p:ext uri="{BB962C8B-B14F-4D97-AF65-F5344CB8AC3E}">
        <p14:creationId xmlns:p14="http://schemas.microsoft.com/office/powerpoint/2010/main" val="2218898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zh-CN" altLang="en-US" sz="4800" b="1" spc="600" dirty="0">
                <a:solidFill>
                  <a:schemeClr val="bg1"/>
                </a:solidFill>
                <a:latin typeface="微软雅黑" panose="020B0503020204020204" pitchFamily="34" charset="-122"/>
                <a:ea typeface="微软雅黑" panose="020B0503020204020204" pitchFamily="34" charset="-122"/>
              </a:rPr>
              <a:t>中国二手车市场问题</a:t>
            </a:r>
            <a:endParaRPr lang="en-US" altLang="zh-CN" sz="4800" b="1" spc="600" dirty="0">
              <a:solidFill>
                <a:schemeClr val="bg1"/>
              </a:solidFill>
              <a:latin typeface="微软雅黑" panose="020B0503020204020204" pitchFamily="34" charset="-122"/>
              <a:ea typeface="微软雅黑" panose="020B0503020204020204" pitchFamily="34" charset="-122"/>
            </a:endParaRP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04</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195930" y="135905"/>
            <a:ext cx="4621380" cy="1137582"/>
            <a:chOff x="7195930" y="135905"/>
            <a:chExt cx="4621380" cy="1137582"/>
          </a:xfrm>
        </p:grpSpPr>
        <p:pic>
          <p:nvPicPr>
            <p:cNvPr id="8" name="图片 7"/>
            <p:cNvPicPr>
              <a:picLocks noChangeAspect="1"/>
            </p:cNvPicPr>
            <p:nvPr/>
          </p:nvPicPr>
          <p:blipFill rotWithShape="1">
            <a:blip r:embed="rId3">
              <a:lum bright="70000" contrast="-70000"/>
            </a:blip>
            <a:srcRect t="26399" b="26399"/>
            <a:stretch/>
          </p:blipFill>
          <p:spPr>
            <a:xfrm>
              <a:off x="9264372" y="276331"/>
              <a:ext cx="2552938" cy="856730"/>
            </a:xfrm>
            <a:prstGeom prst="rect">
              <a:avLst/>
            </a:prstGeom>
          </p:spPr>
        </p:pic>
        <p:pic>
          <p:nvPicPr>
            <p:cNvPr id="9" name="图片 8"/>
            <p:cNvPicPr>
              <a:picLocks noChangeAspect="1"/>
            </p:cNvPicPr>
            <p:nvPr/>
          </p:nvPicPr>
          <p:blipFill>
            <a:blip r:embed="rId4">
              <a:lum bright="70000" contrast="-70000"/>
            </a:blip>
            <a:stretch>
              <a:fillRect/>
            </a:stretch>
          </p:blipFill>
          <p:spPr>
            <a:xfrm>
              <a:off x="7195930" y="135905"/>
              <a:ext cx="1919356" cy="1137582"/>
            </a:xfrm>
            <a:prstGeom prst="rect">
              <a:avLst/>
            </a:prstGeom>
          </p:spPr>
        </p:pic>
      </p:grpSp>
      <p:sp>
        <p:nvSpPr>
          <p:cNvPr id="11" name="矩形 10"/>
          <p:cNvSpPr/>
          <p:nvPr/>
        </p:nvSpPr>
        <p:spPr>
          <a:xfrm>
            <a:off x="0" y="6671733"/>
            <a:ext cx="12192000" cy="186267"/>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792182" y="6671732"/>
            <a:ext cx="2399818" cy="186268"/>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2729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9315450" y="3246591"/>
            <a:ext cx="1828800" cy="1388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矩形 21"/>
          <p:cNvSpPr/>
          <p:nvPr/>
        </p:nvSpPr>
        <p:spPr>
          <a:xfrm>
            <a:off x="9438884" y="3889457"/>
            <a:ext cx="1604211" cy="57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信息不对称</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46</a:t>
            </a:fld>
            <a:endParaRPr lang="zh-CN" altLang="en-US"/>
          </a:p>
        </p:txBody>
      </p:sp>
      <p:sp>
        <p:nvSpPr>
          <p:cNvPr id="24" name="矩形 23"/>
          <p:cNvSpPr/>
          <p:nvPr/>
        </p:nvSpPr>
        <p:spPr>
          <a:xfrm>
            <a:off x="9315450" y="3240241"/>
            <a:ext cx="1828800" cy="498744"/>
          </a:xfrm>
          <a:prstGeom prst="rect">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问题的本质</a:t>
            </a:r>
          </a:p>
        </p:txBody>
      </p:sp>
      <p:sp>
        <p:nvSpPr>
          <p:cNvPr id="17" name="矩形 16"/>
          <p:cNvSpPr/>
          <p:nvPr/>
        </p:nvSpPr>
        <p:spPr>
          <a:xfrm>
            <a:off x="1409700" y="2364046"/>
            <a:ext cx="2895600" cy="2449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1409700" y="5041899"/>
            <a:ext cx="2895600" cy="12665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1587500" y="2510134"/>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市场交易行为不规范</a:t>
            </a:r>
          </a:p>
        </p:txBody>
      </p:sp>
      <p:sp>
        <p:nvSpPr>
          <p:cNvPr id="8" name="矩形 7"/>
          <p:cNvSpPr/>
          <p:nvPr/>
        </p:nvSpPr>
        <p:spPr>
          <a:xfrm>
            <a:off x="1587500" y="3081563"/>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车况信息系统不健全</a:t>
            </a:r>
          </a:p>
        </p:txBody>
      </p:sp>
      <p:sp>
        <p:nvSpPr>
          <p:cNvPr id="9" name="矩形 8"/>
          <p:cNvSpPr/>
          <p:nvPr/>
        </p:nvSpPr>
        <p:spPr>
          <a:xfrm>
            <a:off x="1587500" y="3652992"/>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价值评估体系不成熟</a:t>
            </a:r>
          </a:p>
        </p:txBody>
      </p:sp>
      <p:sp>
        <p:nvSpPr>
          <p:cNvPr id="12" name="矩形 11"/>
          <p:cNvSpPr/>
          <p:nvPr/>
        </p:nvSpPr>
        <p:spPr>
          <a:xfrm>
            <a:off x="1570566" y="5171638"/>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缺乏专业知识</a:t>
            </a:r>
          </a:p>
        </p:txBody>
      </p:sp>
      <p:sp>
        <p:nvSpPr>
          <p:cNvPr id="13" name="矩形 12"/>
          <p:cNvSpPr/>
          <p:nvPr/>
        </p:nvSpPr>
        <p:spPr>
          <a:xfrm>
            <a:off x="1570565" y="5740047"/>
            <a:ext cx="2528359"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缺乏信息渠道</a:t>
            </a:r>
          </a:p>
        </p:txBody>
      </p:sp>
      <p:sp>
        <p:nvSpPr>
          <p:cNvPr id="16" name="矩形 15"/>
          <p:cNvSpPr/>
          <p:nvPr/>
        </p:nvSpPr>
        <p:spPr>
          <a:xfrm>
            <a:off x="901700" y="2364045"/>
            <a:ext cx="508000" cy="2449976"/>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二手车市场</a:t>
            </a:r>
          </a:p>
        </p:txBody>
      </p:sp>
      <p:sp>
        <p:nvSpPr>
          <p:cNvPr id="19" name="矩形 18"/>
          <p:cNvSpPr/>
          <p:nvPr/>
        </p:nvSpPr>
        <p:spPr>
          <a:xfrm>
            <a:off x="901700" y="5041898"/>
            <a:ext cx="508000" cy="1266559"/>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消费者</a:t>
            </a:r>
          </a:p>
        </p:txBody>
      </p:sp>
      <p:sp>
        <p:nvSpPr>
          <p:cNvPr id="27" name="矩形 26"/>
          <p:cNvSpPr/>
          <p:nvPr/>
        </p:nvSpPr>
        <p:spPr>
          <a:xfrm>
            <a:off x="1587500" y="4224422"/>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市场仍处于卖方市场</a:t>
            </a:r>
          </a:p>
        </p:txBody>
      </p:sp>
      <p:sp>
        <p:nvSpPr>
          <p:cNvPr id="23" name="矩形 22"/>
          <p:cNvSpPr/>
          <p:nvPr/>
        </p:nvSpPr>
        <p:spPr>
          <a:xfrm>
            <a:off x="5362575" y="2670129"/>
            <a:ext cx="2895600" cy="26635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a:off x="5523441" y="3229226"/>
            <a:ext cx="2540000" cy="5459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交易</a:t>
            </a:r>
            <a:r>
              <a:rPr lang="zh-CN" altLang="en-US" sz="1600" dirty="0">
                <a:solidFill>
                  <a:schemeClr val="tx1"/>
                </a:solidFill>
                <a:latin typeface="微软雅黑" panose="020B0503020204020204" pitchFamily="34" charset="-122"/>
                <a:ea typeface="微软雅黑" panose="020B0503020204020204" pitchFamily="34" charset="-122"/>
              </a:rPr>
              <a:t>信息不对称</a:t>
            </a:r>
          </a:p>
        </p:txBody>
      </p:sp>
      <p:sp>
        <p:nvSpPr>
          <p:cNvPr id="26" name="矩形 25"/>
          <p:cNvSpPr/>
          <p:nvPr/>
        </p:nvSpPr>
        <p:spPr>
          <a:xfrm>
            <a:off x="5523441" y="3912862"/>
            <a:ext cx="2540000" cy="5459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价格</a:t>
            </a:r>
            <a:r>
              <a:rPr lang="zh-CN" altLang="en-US" sz="1600" dirty="0">
                <a:solidFill>
                  <a:schemeClr val="tx1"/>
                </a:solidFill>
                <a:latin typeface="微软雅黑" panose="020B0503020204020204" pitchFamily="34" charset="-122"/>
                <a:ea typeface="微软雅黑" panose="020B0503020204020204" pitchFamily="34" charset="-122"/>
              </a:rPr>
              <a:t>信息不对称</a:t>
            </a:r>
          </a:p>
        </p:txBody>
      </p:sp>
      <p:sp>
        <p:nvSpPr>
          <p:cNvPr id="30" name="矩形 29"/>
          <p:cNvSpPr/>
          <p:nvPr/>
        </p:nvSpPr>
        <p:spPr>
          <a:xfrm>
            <a:off x="5523441" y="4596300"/>
            <a:ext cx="2540000" cy="5459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车况</a:t>
            </a:r>
            <a:r>
              <a:rPr lang="zh-CN" altLang="en-US" sz="1600" dirty="0">
                <a:solidFill>
                  <a:schemeClr val="tx1"/>
                </a:solidFill>
                <a:latin typeface="微软雅黑" panose="020B0503020204020204" pitchFamily="34" charset="-122"/>
                <a:ea typeface="微软雅黑" panose="020B0503020204020204" pitchFamily="34" charset="-122"/>
              </a:rPr>
              <a:t>信息不对称</a:t>
            </a:r>
          </a:p>
        </p:txBody>
      </p:sp>
      <p:sp>
        <p:nvSpPr>
          <p:cNvPr id="31" name="矩形 30"/>
          <p:cNvSpPr/>
          <p:nvPr/>
        </p:nvSpPr>
        <p:spPr>
          <a:xfrm>
            <a:off x="5362575" y="2569653"/>
            <a:ext cx="2895600" cy="481507"/>
          </a:xfrm>
          <a:prstGeom prst="rect">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问题</a:t>
            </a:r>
          </a:p>
        </p:txBody>
      </p:sp>
      <p:sp>
        <p:nvSpPr>
          <p:cNvPr id="33" name="右箭头 32"/>
          <p:cNvSpPr/>
          <p:nvPr/>
        </p:nvSpPr>
        <p:spPr>
          <a:xfrm>
            <a:off x="4640262" y="3889457"/>
            <a:ext cx="387350" cy="337341"/>
          </a:xfrm>
          <a:prstGeom prst="rightArrow">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问题分析</a:t>
            </a:r>
          </a:p>
        </p:txBody>
      </p:sp>
      <p:sp>
        <p:nvSpPr>
          <p:cNvPr id="36" name="右箭头 35"/>
          <p:cNvSpPr/>
          <p:nvPr/>
        </p:nvSpPr>
        <p:spPr>
          <a:xfrm>
            <a:off x="8593137" y="3889457"/>
            <a:ext cx="387350" cy="337341"/>
          </a:xfrm>
          <a:prstGeom prst="rightArrow">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01700" y="1882537"/>
            <a:ext cx="3403600" cy="481507"/>
          </a:xfrm>
          <a:prstGeom prst="rect">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现状</a:t>
            </a:r>
          </a:p>
        </p:txBody>
      </p:sp>
    </p:spTree>
    <p:extLst>
      <p:ext uri="{BB962C8B-B14F-4D97-AF65-F5344CB8AC3E}">
        <p14:creationId xmlns:p14="http://schemas.microsoft.com/office/powerpoint/2010/main" val="4291047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47</a:t>
            </a:fld>
            <a:endParaRPr lang="zh-CN" altLang="en-US"/>
          </a:p>
        </p:txBody>
      </p:sp>
      <p:sp>
        <p:nvSpPr>
          <p:cNvPr id="49" name="矩形 48"/>
          <p:cNvSpPr/>
          <p:nvPr/>
        </p:nvSpPr>
        <p:spPr>
          <a:xfrm>
            <a:off x="776020" y="1759797"/>
            <a:ext cx="613128" cy="43701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lvl="0" algn="ctr" defTabSz="889000">
              <a:lnSpc>
                <a:spcPct val="90000"/>
              </a:lnSpc>
              <a:spcBef>
                <a:spcPct val="0"/>
              </a:spcBef>
              <a:spcAft>
                <a:spcPct val="35000"/>
              </a:spcAft>
            </a:pPr>
            <a:r>
              <a:rPr lang="zh-CN" altLang="en-US" sz="1600" spc="300">
                <a:latin typeface="微软雅黑" panose="020B0503020204020204" pitchFamily="34" charset="-122"/>
                <a:ea typeface="微软雅黑" panose="020B0503020204020204" pitchFamily="34" charset="-122"/>
              </a:rPr>
              <a:t>买卖方车况信息不对称</a:t>
            </a:r>
            <a:endParaRPr lang="zh-CN" altLang="en-US" sz="1600" spc="300" dirty="0">
              <a:latin typeface="微软雅黑" panose="020B0503020204020204" pitchFamily="34" charset="-122"/>
              <a:ea typeface="微软雅黑" panose="020B0503020204020204" pitchFamily="34" charset="-122"/>
            </a:endParaRPr>
          </a:p>
        </p:txBody>
      </p:sp>
      <p:sp>
        <p:nvSpPr>
          <p:cNvPr id="46" name="矩形 45"/>
          <p:cNvSpPr/>
          <p:nvPr/>
        </p:nvSpPr>
        <p:spPr>
          <a:xfrm>
            <a:off x="11148556" y="1759797"/>
            <a:ext cx="613141" cy="43701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lvl="0" algn="ctr" defTabSz="889000">
              <a:lnSpc>
                <a:spcPct val="90000"/>
              </a:lnSpc>
              <a:spcBef>
                <a:spcPct val="0"/>
              </a:spcBef>
              <a:spcAft>
                <a:spcPct val="35000"/>
              </a:spcAft>
            </a:pPr>
            <a:r>
              <a:rPr lang="zh-CN" altLang="en-US" sz="1600" spc="300" dirty="0">
                <a:latin typeface="微软雅黑" panose="020B0503020204020204" pitchFamily="34" charset="-122"/>
                <a:ea typeface="微软雅黑" panose="020B0503020204020204" pitchFamily="34" charset="-122"/>
              </a:rPr>
              <a:t>二手车市场不断萎缩</a:t>
            </a:r>
          </a:p>
        </p:txBody>
      </p:sp>
      <p:sp>
        <p:nvSpPr>
          <p:cNvPr id="47" name="矩形 46"/>
          <p:cNvSpPr/>
          <p:nvPr/>
        </p:nvSpPr>
        <p:spPr>
          <a:xfrm>
            <a:off x="2135320" y="3497242"/>
            <a:ext cx="1400232" cy="895240"/>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890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部分卖方通过欺诈获利</a:t>
            </a:r>
          </a:p>
        </p:txBody>
      </p:sp>
      <p:sp>
        <p:nvSpPr>
          <p:cNvPr id="48" name="矩形 47"/>
          <p:cNvSpPr/>
          <p:nvPr/>
        </p:nvSpPr>
        <p:spPr>
          <a:xfrm>
            <a:off x="4241982" y="3497242"/>
            <a:ext cx="1400232" cy="895240"/>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890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消费者产生不信任感</a:t>
            </a:r>
          </a:p>
        </p:txBody>
      </p:sp>
      <p:sp>
        <p:nvSpPr>
          <p:cNvPr id="52" name="任意多边形 51"/>
          <p:cNvSpPr/>
          <p:nvPr/>
        </p:nvSpPr>
        <p:spPr>
          <a:xfrm>
            <a:off x="1648250" y="2396858"/>
            <a:ext cx="1400232" cy="895240"/>
          </a:xfrm>
          <a:custGeom>
            <a:avLst/>
            <a:gdLst>
              <a:gd name="connsiteX0" fmla="*/ 0 w 1643867"/>
              <a:gd name="connsiteY0" fmla="*/ 103255 h 1032554"/>
              <a:gd name="connsiteX1" fmla="*/ 103255 w 1643867"/>
              <a:gd name="connsiteY1" fmla="*/ 0 h 1032554"/>
              <a:gd name="connsiteX2" fmla="*/ 1540612 w 1643867"/>
              <a:gd name="connsiteY2" fmla="*/ 0 h 1032554"/>
              <a:gd name="connsiteX3" fmla="*/ 1643867 w 1643867"/>
              <a:gd name="connsiteY3" fmla="*/ 103255 h 1032554"/>
              <a:gd name="connsiteX4" fmla="*/ 1643867 w 1643867"/>
              <a:gd name="connsiteY4" fmla="*/ 929299 h 1032554"/>
              <a:gd name="connsiteX5" fmla="*/ 1540612 w 1643867"/>
              <a:gd name="connsiteY5" fmla="*/ 1032554 h 1032554"/>
              <a:gd name="connsiteX6" fmla="*/ 103255 w 1643867"/>
              <a:gd name="connsiteY6" fmla="*/ 1032554 h 1032554"/>
              <a:gd name="connsiteX7" fmla="*/ 0 w 1643867"/>
              <a:gd name="connsiteY7" fmla="*/ 929299 h 1032554"/>
              <a:gd name="connsiteX8" fmla="*/ 0 w 1643867"/>
              <a:gd name="connsiteY8" fmla="*/ 103255 h 103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3867" h="1032554">
                <a:moveTo>
                  <a:pt x="0" y="103255"/>
                </a:moveTo>
                <a:cubicBezTo>
                  <a:pt x="0" y="46229"/>
                  <a:pt x="46229" y="0"/>
                  <a:pt x="103255" y="0"/>
                </a:cubicBezTo>
                <a:lnTo>
                  <a:pt x="1540612" y="0"/>
                </a:lnTo>
                <a:cubicBezTo>
                  <a:pt x="1597638" y="0"/>
                  <a:pt x="1643867" y="46229"/>
                  <a:pt x="1643867" y="103255"/>
                </a:cubicBezTo>
                <a:lnTo>
                  <a:pt x="1643867" y="929299"/>
                </a:lnTo>
                <a:cubicBezTo>
                  <a:pt x="1643867" y="986325"/>
                  <a:pt x="1597638" y="1032554"/>
                  <a:pt x="1540612" y="1032554"/>
                </a:cubicBezTo>
                <a:lnTo>
                  <a:pt x="103255" y="1032554"/>
                </a:lnTo>
                <a:cubicBezTo>
                  <a:pt x="46229" y="1032554"/>
                  <a:pt x="0" y="986325"/>
                  <a:pt x="0" y="929299"/>
                </a:cubicBezTo>
                <a:lnTo>
                  <a:pt x="0" y="103255"/>
                </a:lnTo>
                <a:close/>
              </a:path>
            </a:pathLst>
          </a:cu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6442" tIns="106442" rIns="106442" bIns="106442" numCol="1" spcCol="1270" anchor="ctr" anchorCtr="0">
            <a:noAutofit/>
          </a:bodyPr>
          <a:lstStyle/>
          <a:p>
            <a:pPr lvl="0" algn="ctr" defTabSz="889000" rtl="0">
              <a:lnSpc>
                <a:spcPct val="90000"/>
              </a:lnSpc>
              <a:spcBef>
                <a:spcPct val="0"/>
              </a:spcBef>
              <a:spcAft>
                <a:spcPct val="35000"/>
              </a:spcAft>
            </a:pPr>
            <a:endParaRPr lang="zh-CN" altLang="en-US" sz="1600" kern="1200" dirty="0">
              <a:latin typeface="微软雅黑" panose="020B0503020204020204" pitchFamily="34" charset="-122"/>
              <a:ea typeface="微软雅黑" panose="020B0503020204020204" pitchFamily="34" charset="-122"/>
            </a:endParaRPr>
          </a:p>
        </p:txBody>
      </p:sp>
      <p:sp>
        <p:nvSpPr>
          <p:cNvPr id="57" name="任意多边形 56"/>
          <p:cNvSpPr/>
          <p:nvPr/>
        </p:nvSpPr>
        <p:spPr>
          <a:xfrm>
            <a:off x="10452708" y="3771233"/>
            <a:ext cx="407244" cy="347258"/>
          </a:xfrm>
          <a:custGeom>
            <a:avLst/>
            <a:gdLst>
              <a:gd name="connsiteX0" fmla="*/ 0 w 348499"/>
              <a:gd name="connsiteY0" fmla="*/ 81536 h 407679"/>
              <a:gd name="connsiteX1" fmla="*/ 174250 w 348499"/>
              <a:gd name="connsiteY1" fmla="*/ 81536 h 407679"/>
              <a:gd name="connsiteX2" fmla="*/ 174250 w 348499"/>
              <a:gd name="connsiteY2" fmla="*/ 0 h 407679"/>
              <a:gd name="connsiteX3" fmla="*/ 348499 w 348499"/>
              <a:gd name="connsiteY3" fmla="*/ 203840 h 407679"/>
              <a:gd name="connsiteX4" fmla="*/ 174250 w 348499"/>
              <a:gd name="connsiteY4" fmla="*/ 407679 h 407679"/>
              <a:gd name="connsiteX5" fmla="*/ 174250 w 348499"/>
              <a:gd name="connsiteY5" fmla="*/ 326143 h 407679"/>
              <a:gd name="connsiteX6" fmla="*/ 0 w 348499"/>
              <a:gd name="connsiteY6" fmla="*/ 326143 h 407679"/>
              <a:gd name="connsiteX7" fmla="*/ 0 w 348499"/>
              <a:gd name="connsiteY7" fmla="*/ 81536 h 4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99" h="407679">
                <a:moveTo>
                  <a:pt x="0" y="81536"/>
                </a:moveTo>
                <a:lnTo>
                  <a:pt x="174250" y="81536"/>
                </a:lnTo>
                <a:lnTo>
                  <a:pt x="174250" y="0"/>
                </a:lnTo>
                <a:lnTo>
                  <a:pt x="348499" y="203840"/>
                </a:lnTo>
                <a:lnTo>
                  <a:pt x="174250" y="407679"/>
                </a:lnTo>
                <a:lnTo>
                  <a:pt x="174250" y="326143"/>
                </a:lnTo>
                <a:lnTo>
                  <a:pt x="0" y="326143"/>
                </a:lnTo>
                <a:lnTo>
                  <a:pt x="0" y="81536"/>
                </a:lnTo>
                <a:close/>
              </a:path>
            </a:pathLst>
          </a:custGeom>
          <a:solidFill>
            <a:srgbClr val="8CC739"/>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81536" rIns="104550" bIns="81536" numCol="1" spcCol="1270" anchor="ctr" anchorCtr="0">
            <a:noAutofit/>
          </a:bodyPr>
          <a:lstStyle/>
          <a:p>
            <a:pPr lvl="0" algn="ctr" defTabSz="8890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sp>
        <p:nvSpPr>
          <p:cNvPr id="65" name="任意多边形 64"/>
          <p:cNvSpPr/>
          <p:nvPr/>
        </p:nvSpPr>
        <p:spPr>
          <a:xfrm>
            <a:off x="5791805" y="3771233"/>
            <a:ext cx="407244" cy="347258"/>
          </a:xfrm>
          <a:custGeom>
            <a:avLst/>
            <a:gdLst>
              <a:gd name="connsiteX0" fmla="*/ 0 w 348499"/>
              <a:gd name="connsiteY0" fmla="*/ 81536 h 407679"/>
              <a:gd name="connsiteX1" fmla="*/ 174250 w 348499"/>
              <a:gd name="connsiteY1" fmla="*/ 81536 h 407679"/>
              <a:gd name="connsiteX2" fmla="*/ 174250 w 348499"/>
              <a:gd name="connsiteY2" fmla="*/ 0 h 407679"/>
              <a:gd name="connsiteX3" fmla="*/ 348499 w 348499"/>
              <a:gd name="connsiteY3" fmla="*/ 203840 h 407679"/>
              <a:gd name="connsiteX4" fmla="*/ 174250 w 348499"/>
              <a:gd name="connsiteY4" fmla="*/ 407679 h 407679"/>
              <a:gd name="connsiteX5" fmla="*/ 174250 w 348499"/>
              <a:gd name="connsiteY5" fmla="*/ 326143 h 407679"/>
              <a:gd name="connsiteX6" fmla="*/ 0 w 348499"/>
              <a:gd name="connsiteY6" fmla="*/ 326143 h 407679"/>
              <a:gd name="connsiteX7" fmla="*/ 0 w 348499"/>
              <a:gd name="connsiteY7" fmla="*/ 81536 h 4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99" h="407679">
                <a:moveTo>
                  <a:pt x="0" y="81536"/>
                </a:moveTo>
                <a:lnTo>
                  <a:pt x="174250" y="81536"/>
                </a:lnTo>
                <a:lnTo>
                  <a:pt x="174250" y="0"/>
                </a:lnTo>
                <a:lnTo>
                  <a:pt x="348499" y="203840"/>
                </a:lnTo>
                <a:lnTo>
                  <a:pt x="174250" y="407679"/>
                </a:lnTo>
                <a:lnTo>
                  <a:pt x="174250" y="326143"/>
                </a:lnTo>
                <a:lnTo>
                  <a:pt x="0" y="326143"/>
                </a:lnTo>
                <a:lnTo>
                  <a:pt x="0" y="81536"/>
                </a:lnTo>
                <a:close/>
              </a:path>
            </a:pathLst>
          </a:custGeom>
          <a:solidFill>
            <a:srgbClr val="8CC739"/>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81536" rIns="104550" bIns="81536" numCol="1" spcCol="1270" anchor="ctr" anchorCtr="0">
            <a:noAutofit/>
          </a:bodyPr>
          <a:lstStyle/>
          <a:p>
            <a:pPr lvl="0" algn="ctr" defTabSz="8890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sp>
        <p:nvSpPr>
          <p:cNvPr id="66" name="任意多边形 65"/>
          <p:cNvSpPr/>
          <p:nvPr/>
        </p:nvSpPr>
        <p:spPr>
          <a:xfrm>
            <a:off x="3685145" y="3771233"/>
            <a:ext cx="407244" cy="347258"/>
          </a:xfrm>
          <a:custGeom>
            <a:avLst/>
            <a:gdLst>
              <a:gd name="connsiteX0" fmla="*/ 0 w 348499"/>
              <a:gd name="connsiteY0" fmla="*/ 81536 h 407679"/>
              <a:gd name="connsiteX1" fmla="*/ 174250 w 348499"/>
              <a:gd name="connsiteY1" fmla="*/ 81536 h 407679"/>
              <a:gd name="connsiteX2" fmla="*/ 174250 w 348499"/>
              <a:gd name="connsiteY2" fmla="*/ 0 h 407679"/>
              <a:gd name="connsiteX3" fmla="*/ 348499 w 348499"/>
              <a:gd name="connsiteY3" fmla="*/ 203840 h 407679"/>
              <a:gd name="connsiteX4" fmla="*/ 174250 w 348499"/>
              <a:gd name="connsiteY4" fmla="*/ 407679 h 407679"/>
              <a:gd name="connsiteX5" fmla="*/ 174250 w 348499"/>
              <a:gd name="connsiteY5" fmla="*/ 326143 h 407679"/>
              <a:gd name="connsiteX6" fmla="*/ 0 w 348499"/>
              <a:gd name="connsiteY6" fmla="*/ 326143 h 407679"/>
              <a:gd name="connsiteX7" fmla="*/ 0 w 348499"/>
              <a:gd name="connsiteY7" fmla="*/ 81536 h 4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99" h="407679">
                <a:moveTo>
                  <a:pt x="0" y="81536"/>
                </a:moveTo>
                <a:lnTo>
                  <a:pt x="174250" y="81536"/>
                </a:lnTo>
                <a:lnTo>
                  <a:pt x="174250" y="0"/>
                </a:lnTo>
                <a:lnTo>
                  <a:pt x="348499" y="203840"/>
                </a:lnTo>
                <a:lnTo>
                  <a:pt x="174250" y="407679"/>
                </a:lnTo>
                <a:lnTo>
                  <a:pt x="174250" y="326143"/>
                </a:lnTo>
                <a:lnTo>
                  <a:pt x="0" y="326143"/>
                </a:lnTo>
                <a:lnTo>
                  <a:pt x="0" y="81536"/>
                </a:lnTo>
                <a:close/>
              </a:path>
            </a:pathLst>
          </a:custGeom>
          <a:solidFill>
            <a:srgbClr val="8CC739"/>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81536" rIns="104550" bIns="81536" numCol="1" spcCol="1270" anchor="ctr" anchorCtr="0">
            <a:noAutofit/>
          </a:bodyPr>
          <a:lstStyle/>
          <a:p>
            <a:pPr lvl="0" algn="ctr" defTabSz="8890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sp>
        <p:nvSpPr>
          <p:cNvPr id="67" name="任意多边形 66"/>
          <p:cNvSpPr/>
          <p:nvPr/>
        </p:nvSpPr>
        <p:spPr>
          <a:xfrm>
            <a:off x="1578483" y="3771233"/>
            <a:ext cx="407244" cy="347258"/>
          </a:xfrm>
          <a:custGeom>
            <a:avLst/>
            <a:gdLst>
              <a:gd name="connsiteX0" fmla="*/ 0 w 348499"/>
              <a:gd name="connsiteY0" fmla="*/ 81536 h 407679"/>
              <a:gd name="connsiteX1" fmla="*/ 174250 w 348499"/>
              <a:gd name="connsiteY1" fmla="*/ 81536 h 407679"/>
              <a:gd name="connsiteX2" fmla="*/ 174250 w 348499"/>
              <a:gd name="connsiteY2" fmla="*/ 0 h 407679"/>
              <a:gd name="connsiteX3" fmla="*/ 348499 w 348499"/>
              <a:gd name="connsiteY3" fmla="*/ 203840 h 407679"/>
              <a:gd name="connsiteX4" fmla="*/ 174250 w 348499"/>
              <a:gd name="connsiteY4" fmla="*/ 407679 h 407679"/>
              <a:gd name="connsiteX5" fmla="*/ 174250 w 348499"/>
              <a:gd name="connsiteY5" fmla="*/ 326143 h 407679"/>
              <a:gd name="connsiteX6" fmla="*/ 0 w 348499"/>
              <a:gd name="connsiteY6" fmla="*/ 326143 h 407679"/>
              <a:gd name="connsiteX7" fmla="*/ 0 w 348499"/>
              <a:gd name="connsiteY7" fmla="*/ 81536 h 4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99" h="407679">
                <a:moveTo>
                  <a:pt x="0" y="81536"/>
                </a:moveTo>
                <a:lnTo>
                  <a:pt x="174250" y="81536"/>
                </a:lnTo>
                <a:lnTo>
                  <a:pt x="174250" y="0"/>
                </a:lnTo>
                <a:lnTo>
                  <a:pt x="348499" y="203840"/>
                </a:lnTo>
                <a:lnTo>
                  <a:pt x="174250" y="407679"/>
                </a:lnTo>
                <a:lnTo>
                  <a:pt x="174250" y="326143"/>
                </a:lnTo>
                <a:lnTo>
                  <a:pt x="0" y="326143"/>
                </a:lnTo>
                <a:lnTo>
                  <a:pt x="0" y="81536"/>
                </a:lnTo>
                <a:close/>
              </a:path>
            </a:pathLst>
          </a:custGeom>
          <a:solidFill>
            <a:srgbClr val="8CC739"/>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81536" rIns="104550" bIns="81536" numCol="1" spcCol="1270" anchor="ctr" anchorCtr="0">
            <a:noAutofit/>
          </a:bodyPr>
          <a:lstStyle/>
          <a:p>
            <a:pPr lvl="0" algn="ctr" defTabSz="8890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sp>
        <p:nvSpPr>
          <p:cNvPr id="82"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问题分析</a:t>
            </a:r>
          </a:p>
        </p:txBody>
      </p:sp>
      <p:pic>
        <p:nvPicPr>
          <p:cNvPr id="83" name="图片 82"/>
          <p:cNvPicPr>
            <a:picLocks noChangeAspect="1"/>
          </p:cNvPicPr>
          <p:nvPr/>
        </p:nvPicPr>
        <p:blipFill rotWithShape="1">
          <a:blip r:embed="rId3"/>
          <a:srcRect l="-9850" t="-1" r="-11495" b="-1613"/>
          <a:stretch/>
        </p:blipFill>
        <p:spPr>
          <a:xfrm>
            <a:off x="5689601" y="1939583"/>
            <a:ext cx="5215466" cy="4088683"/>
          </a:xfrm>
          <a:prstGeom prst="rect">
            <a:avLst/>
          </a:prstGeom>
        </p:spPr>
      </p:pic>
    </p:spTree>
    <p:extLst>
      <p:ext uri="{BB962C8B-B14F-4D97-AF65-F5344CB8AC3E}">
        <p14:creationId xmlns:p14="http://schemas.microsoft.com/office/powerpoint/2010/main" val="389577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sz="1800" dirty="0"/>
              <a:t>柠檬市场</a:t>
            </a:r>
            <a:r>
              <a:rPr lang="en-US" altLang="zh-CN" sz="1800" dirty="0"/>
              <a:t>(The Market for Lemons)</a:t>
            </a:r>
          </a:p>
          <a:p>
            <a:r>
              <a:rPr lang="zh-CN" altLang="en-US" sz="1800" b="0" dirty="0"/>
              <a:t>是指信息不对称的市场中，产品的卖方对产品的质量拥有比买方更多的信息，买者利用市场的一些统计数据来判断他们将要购买的商品的质量，卖者有动力提供低质量的商品，因为某种质量的商品的价格主要取决于所有同类商品质量的统计数据而非取决于该商品的实际质量。结果，商品的平均质量将趋于下降，市场规模将不断缩小。</a:t>
            </a:r>
            <a:endParaRPr lang="en-US" altLang="zh-CN"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48</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问题分析</a:t>
            </a:r>
            <a:r>
              <a:rPr lang="en-US" altLang="zh-CN" dirty="0">
                <a:solidFill>
                  <a:srgbClr val="085DAD"/>
                </a:solidFill>
              </a:rPr>
              <a:t>——</a:t>
            </a:r>
            <a:r>
              <a:rPr lang="zh-CN" altLang="en-US" dirty="0">
                <a:solidFill>
                  <a:srgbClr val="085DAD"/>
                </a:solidFill>
              </a:rPr>
              <a:t>柠檬市场理论</a:t>
            </a:r>
          </a:p>
        </p:txBody>
      </p:sp>
    </p:spTree>
    <p:extLst>
      <p:ext uri="{BB962C8B-B14F-4D97-AF65-F5344CB8AC3E}">
        <p14:creationId xmlns:p14="http://schemas.microsoft.com/office/powerpoint/2010/main" val="287580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1800" b="0" dirty="0"/>
              <a:t>经分析，目前的</a:t>
            </a:r>
            <a:r>
              <a:rPr lang="zh-CN" altLang="en-US" sz="1800" dirty="0"/>
              <a:t>中国二手车市场是一个典型的柠檬市场</a:t>
            </a:r>
          </a:p>
          <a:p>
            <a:r>
              <a:rPr lang="zh-CN" altLang="en-US" sz="1800" b="0" dirty="0"/>
              <a:t>在二手车交易过程中，由于卖者比买者拥有更多的信息，两者之间的信息是非对称的：一是交易信息不对称，二是价格信息不对称，三是车况信息不对称。一些商家为了让收购的二手车卖个好价钱，不惜通过修改公里数、隐瞒发动机状况、隐瞒车龄等方式对车况进行美化和粉饰。</a:t>
            </a:r>
          </a:p>
          <a:p>
            <a:r>
              <a:rPr lang="zh-CN" altLang="en-US" sz="1800" b="0" dirty="0"/>
              <a:t>消费者在这方面专业知识少、辨别能力弱，从而产生了强烈的不信任感。进而消费者通过压低价格以对冲信息不对称带来的风险损失。而此行为又使得卖者不愿意提供高质量的产品，从而使得低质量产品充斥市场，高质量产品被逐出市场，如此恶性循环往复。最后导致二手车市场萎缩，形成了一种市场的无效率性（好车全部退出市场），产生了经济学中的逆向选择</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49</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085DAD"/>
                </a:solidFill>
              </a:rPr>
              <a:t>问题分析</a:t>
            </a:r>
            <a:r>
              <a:rPr lang="en-US" altLang="zh-CN" dirty="0">
                <a:solidFill>
                  <a:srgbClr val="085DAD"/>
                </a:solidFill>
              </a:rPr>
              <a:t>——</a:t>
            </a:r>
            <a:r>
              <a:rPr lang="zh-CN" altLang="en-US" dirty="0">
                <a:solidFill>
                  <a:srgbClr val="085DAD"/>
                </a:solidFill>
              </a:rPr>
              <a:t>柠檬市场理论</a:t>
            </a:r>
          </a:p>
        </p:txBody>
      </p:sp>
    </p:spTree>
    <p:extLst>
      <p:ext uri="{BB962C8B-B14F-4D97-AF65-F5344CB8AC3E}">
        <p14:creationId xmlns:p14="http://schemas.microsoft.com/office/powerpoint/2010/main" val="513035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989443" y="2061512"/>
            <a:ext cx="6585262" cy="3987941"/>
          </a:xfrm>
          <a:prstGeom prst="rect">
            <a:avLst/>
          </a:prstGeom>
        </p:spPr>
      </p:pic>
      <p:sp>
        <p:nvSpPr>
          <p:cNvPr id="16" name="内容占位符 2"/>
          <p:cNvSpPr>
            <a:spLocks noGrp="1"/>
          </p:cNvSpPr>
          <p:nvPr>
            <p:ph idx="1"/>
          </p:nvPr>
        </p:nvSpPr>
        <p:spPr/>
        <p:txBody>
          <a:bodyPr>
            <a:normAutofit/>
          </a:bodyPr>
          <a:lstStyle/>
          <a:p>
            <a:pPr marL="342900" indent="-342900">
              <a:lnSpc>
                <a:spcPct val="150000"/>
              </a:lnSpc>
              <a:buFont typeface="+mj-lt"/>
              <a:buAutoNum type="arabicPeriod"/>
            </a:pPr>
            <a:r>
              <a:rPr lang="zh-CN" altLang="en-US" sz="1800" b="0" dirty="0"/>
              <a:t>全国汽车保有量</a:t>
            </a:r>
            <a:r>
              <a:rPr lang="zh-CN" altLang="en-US" sz="1800" dirty="0"/>
              <a:t>持续快速增长</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5</a:t>
            </a:fld>
            <a:endParaRPr lang="zh-CN" altLang="en-US"/>
          </a:p>
        </p:txBody>
      </p:sp>
      <p:sp>
        <p:nvSpPr>
          <p:cNvPr id="7"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Tree>
    <p:extLst>
      <p:ext uri="{BB962C8B-B14F-4D97-AF65-F5344CB8AC3E}">
        <p14:creationId xmlns:p14="http://schemas.microsoft.com/office/powerpoint/2010/main" val="2423724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zh-CN" altLang="en-US" sz="4800" b="1" spc="600" dirty="0">
                <a:solidFill>
                  <a:schemeClr val="bg1"/>
                </a:solidFill>
                <a:latin typeface="微软雅黑" panose="020B0503020204020204" pitchFamily="34" charset="-122"/>
                <a:ea typeface="微软雅黑" panose="020B0503020204020204" pitchFamily="34" charset="-122"/>
              </a:rPr>
              <a:t>区块链能做什么</a:t>
            </a:r>
            <a:endParaRPr lang="en-US" altLang="zh-CN" sz="4800" b="1" spc="600" dirty="0">
              <a:solidFill>
                <a:schemeClr val="bg1"/>
              </a:solidFill>
              <a:latin typeface="微软雅黑" panose="020B0503020204020204" pitchFamily="34" charset="-122"/>
              <a:ea typeface="微软雅黑" panose="020B0503020204020204" pitchFamily="34" charset="-122"/>
            </a:endParaRP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05</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671733"/>
            <a:ext cx="12192000" cy="1862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195930" y="135905"/>
            <a:ext cx="4621380" cy="1137582"/>
            <a:chOff x="7195930" y="135905"/>
            <a:chExt cx="4621380" cy="1137582"/>
          </a:xfrm>
        </p:grpSpPr>
        <p:pic>
          <p:nvPicPr>
            <p:cNvPr id="9" name="图片 8"/>
            <p:cNvPicPr>
              <a:picLocks noChangeAspect="1"/>
            </p:cNvPicPr>
            <p:nvPr/>
          </p:nvPicPr>
          <p:blipFill rotWithShape="1">
            <a:blip r:embed="rId3">
              <a:lum bright="70000" contrast="-70000"/>
            </a:blip>
            <a:srcRect t="26399" b="26399"/>
            <a:stretch/>
          </p:blipFill>
          <p:spPr>
            <a:xfrm>
              <a:off x="9264372" y="276331"/>
              <a:ext cx="2552938" cy="856730"/>
            </a:xfrm>
            <a:prstGeom prst="rect">
              <a:avLst/>
            </a:prstGeom>
          </p:spPr>
        </p:pic>
        <p:pic>
          <p:nvPicPr>
            <p:cNvPr id="10" name="图片 9"/>
            <p:cNvPicPr>
              <a:picLocks noChangeAspect="1"/>
            </p:cNvPicPr>
            <p:nvPr/>
          </p:nvPicPr>
          <p:blipFill>
            <a:blip r:embed="rId4">
              <a:lum bright="70000" contrast="-70000"/>
            </a:blip>
            <a:stretch>
              <a:fillRect/>
            </a:stretch>
          </p:blipFill>
          <p:spPr>
            <a:xfrm>
              <a:off x="7195930" y="135905"/>
              <a:ext cx="1919356" cy="1137582"/>
            </a:xfrm>
            <a:prstGeom prst="rect">
              <a:avLst/>
            </a:prstGeom>
          </p:spPr>
        </p:pic>
      </p:grpSp>
      <p:sp>
        <p:nvSpPr>
          <p:cNvPr id="12" name="矩形 11"/>
          <p:cNvSpPr/>
          <p:nvPr/>
        </p:nvSpPr>
        <p:spPr>
          <a:xfrm>
            <a:off x="9792182" y="6671732"/>
            <a:ext cx="2399818" cy="186268"/>
          </a:xfrm>
          <a:prstGeom prst="rect">
            <a:avLst/>
          </a:prstGeom>
          <a:solidFill>
            <a:srgbClr val="FB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708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825624"/>
            <a:ext cx="4023167" cy="3996441"/>
          </a:xfrm>
        </p:spPr>
        <p:txBody>
          <a:bodyPr>
            <a:normAutofit/>
          </a:bodyPr>
          <a:lstStyle/>
          <a:p>
            <a:pPr marL="0" indent="0">
              <a:buNone/>
            </a:pPr>
            <a:r>
              <a:rPr lang="zh-CN" altLang="en-US" sz="1800" dirty="0"/>
              <a:t>定义</a:t>
            </a:r>
            <a:endParaRPr lang="en-US" altLang="zh-CN" sz="1800" dirty="0"/>
          </a:p>
          <a:p>
            <a:pPr marL="0" indent="0">
              <a:buNone/>
            </a:pPr>
            <a:r>
              <a:rPr lang="zh-CN" altLang="en-US" sz="1800" b="0" dirty="0"/>
              <a:t>区块链是一种按照时间顺序将数据区块以顺序相连的方式组合成的一种链式数据结构，并以密码学方式保证的不可篡改和不可伪造的分布式账本。</a:t>
            </a:r>
            <a:endParaRPr lang="zh-CN" altLang="en-US"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51</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区块链是什么</a:t>
            </a: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1142" y="2253883"/>
            <a:ext cx="5672658" cy="3139922"/>
          </a:xfrm>
          <a:prstGeom prst="rect">
            <a:avLst/>
          </a:prstGeom>
          <a:noFill/>
        </p:spPr>
      </p:pic>
    </p:spTree>
    <p:extLst>
      <p:ext uri="{BB962C8B-B14F-4D97-AF65-F5344CB8AC3E}">
        <p14:creationId xmlns:p14="http://schemas.microsoft.com/office/powerpoint/2010/main" val="3714206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198" y="1825624"/>
            <a:ext cx="10515601" cy="4530726"/>
          </a:xfrm>
        </p:spPr>
        <p:txBody>
          <a:bodyPr>
            <a:normAutofit/>
          </a:bodyPr>
          <a:lstStyle/>
          <a:p>
            <a:pPr marL="0" indent="0">
              <a:buNone/>
            </a:pPr>
            <a:r>
              <a:rPr lang="zh-CN" altLang="en-US" sz="1800" dirty="0"/>
              <a:t>特点</a:t>
            </a:r>
            <a:endParaRPr lang="en-US" altLang="zh-CN" sz="1800" dirty="0"/>
          </a:p>
          <a:p>
            <a:pPr marL="0" indent="0">
              <a:buNone/>
            </a:pPr>
            <a:r>
              <a:rPr lang="en-US" altLang="zh-CN" sz="1800" dirty="0"/>
              <a:t>1)</a:t>
            </a:r>
            <a:r>
              <a:rPr lang="zh-CN" altLang="en-US" sz="1800" dirty="0"/>
              <a:t>去中心化</a:t>
            </a:r>
          </a:p>
          <a:p>
            <a:pPr marL="0" indent="0">
              <a:buNone/>
            </a:pPr>
            <a:r>
              <a:rPr lang="zh-CN" altLang="en-US" sz="1800" b="0" dirty="0"/>
              <a:t>区块链由众多节点组成一个端到端的网络，不存 在中心化的设备和管理机构，任一节点停止工作都会不影响系统整体的运作。</a:t>
            </a:r>
          </a:p>
          <a:p>
            <a:pPr marL="0" indent="0">
              <a:buNone/>
            </a:pPr>
            <a:r>
              <a:rPr lang="en-US" altLang="zh-CN" sz="1800" dirty="0"/>
              <a:t>2)</a:t>
            </a:r>
            <a:r>
              <a:rPr lang="zh-CN" altLang="en-US" sz="1800" dirty="0"/>
              <a:t>去信任</a:t>
            </a:r>
          </a:p>
          <a:p>
            <a:pPr marL="0" indent="0">
              <a:buNone/>
            </a:pPr>
            <a:r>
              <a:rPr lang="zh-CN" altLang="en-US" sz="1800" b="0" dirty="0"/>
              <a:t>系统中所有节点之间通过数字签名技术进行验证，无需信任也可以进行交易，只要按照系统既定的规则进行，节点之间不能也无法欺骗其它节点。</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52</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区块链是什么</a:t>
            </a:r>
          </a:p>
        </p:txBody>
      </p:sp>
    </p:spTree>
    <p:extLst>
      <p:ext uri="{BB962C8B-B14F-4D97-AF65-F5344CB8AC3E}">
        <p14:creationId xmlns:p14="http://schemas.microsoft.com/office/powerpoint/2010/main" val="225469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198" y="1825624"/>
            <a:ext cx="10515601" cy="4530726"/>
          </a:xfrm>
        </p:spPr>
        <p:txBody>
          <a:bodyPr>
            <a:normAutofit/>
          </a:bodyPr>
          <a:lstStyle/>
          <a:p>
            <a:pPr marL="0" indent="0">
              <a:buNone/>
            </a:pPr>
            <a:r>
              <a:rPr lang="zh-CN" altLang="en-US" sz="1800" dirty="0"/>
              <a:t>特点</a:t>
            </a:r>
            <a:endParaRPr lang="en-US" altLang="zh-CN" sz="1800" dirty="0"/>
          </a:p>
          <a:p>
            <a:pPr marL="0" indent="0">
              <a:buNone/>
            </a:pPr>
            <a:r>
              <a:rPr lang="en-US" altLang="zh-CN" sz="1800" dirty="0"/>
              <a:t>3)</a:t>
            </a:r>
            <a:r>
              <a:rPr lang="zh-CN" altLang="en-US" sz="1800" dirty="0"/>
              <a:t>集体维护</a:t>
            </a:r>
          </a:p>
          <a:p>
            <a:pPr marL="0" indent="0">
              <a:buNone/>
            </a:pPr>
            <a:r>
              <a:rPr lang="zh-CN" altLang="en-US" sz="1800" b="0" dirty="0"/>
              <a:t>系统是由其中所有具有维护功能的节点共同维护的，系统中所有人共同参与维护工作。</a:t>
            </a:r>
          </a:p>
          <a:p>
            <a:pPr marL="0" indent="0">
              <a:buNone/>
            </a:pPr>
            <a:r>
              <a:rPr lang="en-US" altLang="zh-CN" sz="1800" dirty="0"/>
              <a:t>4)</a:t>
            </a:r>
            <a:r>
              <a:rPr lang="zh-CN" altLang="en-US" sz="1800" dirty="0"/>
              <a:t>可靠数据库</a:t>
            </a:r>
          </a:p>
          <a:p>
            <a:pPr marL="0" indent="0">
              <a:buNone/>
            </a:pPr>
            <a:r>
              <a:rPr lang="zh-CN" altLang="en-US" sz="1800" b="0" dirty="0"/>
              <a:t>系统中每一个节点都拥有最新的完整数据库拷贝，单个甚至多个节点对数据库的修改无法影响其他节点的数据库，除非能控制整个网络中超过</a:t>
            </a:r>
            <a:r>
              <a:rPr lang="en-US" altLang="zh-CN" sz="1800" b="0" dirty="0"/>
              <a:t>51%</a:t>
            </a:r>
            <a:r>
              <a:rPr lang="zh-CN" altLang="en-US" sz="1800" b="0" dirty="0"/>
              <a:t>的节点同时修改，这几乎不可能发生。</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53</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区块链是什么</a:t>
            </a:r>
          </a:p>
        </p:txBody>
      </p:sp>
    </p:spTree>
    <p:extLst>
      <p:ext uri="{BB962C8B-B14F-4D97-AF65-F5344CB8AC3E}">
        <p14:creationId xmlns:p14="http://schemas.microsoft.com/office/powerpoint/2010/main" val="2632559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198" y="1825624"/>
            <a:ext cx="10515601" cy="4530726"/>
          </a:xfrm>
        </p:spPr>
        <p:txBody>
          <a:bodyPr>
            <a:normAutofit/>
          </a:bodyPr>
          <a:lstStyle/>
          <a:p>
            <a:pPr marL="0" indent="0">
              <a:buNone/>
            </a:pPr>
            <a:r>
              <a:rPr lang="zh-CN" altLang="en-US" sz="1800" dirty="0"/>
              <a:t>产业结构</a:t>
            </a:r>
            <a:endParaRPr lang="en-US" altLang="zh-CN" sz="1800" dirty="0"/>
          </a:p>
          <a:p>
            <a:pPr marL="0" indent="0">
              <a:buNone/>
            </a:pPr>
            <a:r>
              <a:rPr lang="zh-CN" altLang="en-US" sz="1800" b="0" dirty="0"/>
              <a:t>区块链产业链主要包括基础网络层、中间协议层及应用服务层。</a:t>
            </a:r>
          </a:p>
          <a:p>
            <a:pPr marL="0" indent="0">
              <a:buNone/>
            </a:pPr>
            <a:r>
              <a:rPr lang="zh-CN" altLang="en-US" sz="1800" dirty="0"/>
              <a:t>基础网络层：</a:t>
            </a:r>
            <a:r>
              <a:rPr lang="zh-CN" altLang="en-US" sz="1800" b="0" dirty="0"/>
              <a:t>基础网络层由数据层、网络层组成，其中数据层包括了底层数据区块以及相关的数据加密和时间戳等技术；网络层则包括分布式组网机制、数据传播机制和数据验证机制等。</a:t>
            </a:r>
          </a:p>
          <a:p>
            <a:pPr marL="0" indent="0">
              <a:buNone/>
            </a:pPr>
            <a:r>
              <a:rPr lang="zh-CN" altLang="en-US" sz="1800" dirty="0"/>
              <a:t>中间协议层：</a:t>
            </a:r>
            <a:r>
              <a:rPr lang="zh-CN" altLang="en-US" sz="1800" b="0" dirty="0"/>
              <a:t>中间协议层由共识层、激励层、合约层组成，其中共识层主要包括网络节点的各类共识算法；激励层将经济因素集成到区块链技术体系中来，主要包括经济激励的发行机制和分配机制等；合约层主要包括各类脚本、算法和智能合约，是区块链可编程特性的基础。</a:t>
            </a:r>
          </a:p>
          <a:p>
            <a:pPr marL="0" indent="0">
              <a:buNone/>
            </a:pPr>
            <a:r>
              <a:rPr lang="zh-CN" altLang="en-US" sz="1800" dirty="0"/>
              <a:t>应用服务层：</a:t>
            </a:r>
            <a:r>
              <a:rPr lang="zh-CN" altLang="en-US" sz="1800" b="0" dirty="0"/>
              <a:t>应用服务层作为区块链产业链中最重要的环节，则包括区块链的各种应用场景和案例，包括可编程货币、可编程金融和可编程社会。</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54</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区块链是什么</a:t>
            </a:r>
          </a:p>
        </p:txBody>
      </p:sp>
    </p:spTree>
    <p:extLst>
      <p:ext uri="{BB962C8B-B14F-4D97-AF65-F5344CB8AC3E}">
        <p14:creationId xmlns:p14="http://schemas.microsoft.com/office/powerpoint/2010/main" val="3865096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3674431"/>
            <a:ext cx="10532276" cy="2564323"/>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zh-CN" altLang="en-US" sz="4800" b="1" spc="600" dirty="0">
                <a:solidFill>
                  <a:schemeClr val="bg1"/>
                </a:solidFill>
                <a:latin typeface="微软雅黑" panose="020B0503020204020204" pitchFamily="34" charset="-122"/>
                <a:ea typeface="微软雅黑" panose="020B0503020204020204" pitchFamily="34" charset="-122"/>
              </a:rPr>
              <a:t>区块链能怎么做</a:t>
            </a:r>
            <a:endParaRPr lang="en-US" altLang="zh-CN" sz="4800" b="1" spc="60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zh-CN" altLang="en-US" sz="4800" b="1" spc="600" dirty="0">
                <a:solidFill>
                  <a:schemeClr val="bg1">
                    <a:lumMod val="65000"/>
                  </a:schemeClr>
                </a:solidFill>
                <a:latin typeface="微软雅黑" panose="020B0503020204020204" pitchFamily="34" charset="-122"/>
                <a:ea typeface="微软雅黑" panose="020B0503020204020204" pitchFamily="34" charset="-122"/>
              </a:rPr>
              <a:t>里程欺诈解决方案</a:t>
            </a:r>
            <a:endParaRPr lang="en-US" altLang="zh-CN" sz="4800" b="1" spc="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06</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671733"/>
            <a:ext cx="12192000" cy="1862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195930" y="135905"/>
            <a:ext cx="4621380" cy="1137582"/>
            <a:chOff x="7195930" y="135905"/>
            <a:chExt cx="4621380" cy="1137582"/>
          </a:xfrm>
        </p:grpSpPr>
        <p:pic>
          <p:nvPicPr>
            <p:cNvPr id="9" name="图片 8"/>
            <p:cNvPicPr>
              <a:picLocks noChangeAspect="1"/>
            </p:cNvPicPr>
            <p:nvPr/>
          </p:nvPicPr>
          <p:blipFill rotWithShape="1">
            <a:blip r:embed="rId3">
              <a:lum bright="70000" contrast="-70000"/>
            </a:blip>
            <a:srcRect t="26399" b="26399"/>
            <a:stretch/>
          </p:blipFill>
          <p:spPr>
            <a:xfrm>
              <a:off x="9264372" y="276331"/>
              <a:ext cx="2552938" cy="856730"/>
            </a:xfrm>
            <a:prstGeom prst="rect">
              <a:avLst/>
            </a:prstGeom>
          </p:spPr>
        </p:pic>
        <p:pic>
          <p:nvPicPr>
            <p:cNvPr id="10" name="图片 9"/>
            <p:cNvPicPr>
              <a:picLocks noChangeAspect="1"/>
            </p:cNvPicPr>
            <p:nvPr/>
          </p:nvPicPr>
          <p:blipFill>
            <a:blip r:embed="rId4">
              <a:lum bright="70000" contrast="-70000"/>
            </a:blip>
            <a:stretch>
              <a:fillRect/>
            </a:stretch>
          </p:blipFill>
          <p:spPr>
            <a:xfrm>
              <a:off x="7195930" y="135905"/>
              <a:ext cx="1919356" cy="1137582"/>
            </a:xfrm>
            <a:prstGeom prst="rect">
              <a:avLst/>
            </a:prstGeom>
          </p:spPr>
        </p:pic>
      </p:grpSp>
      <p:sp>
        <p:nvSpPr>
          <p:cNvPr id="12" name="矩形 11"/>
          <p:cNvSpPr/>
          <p:nvPr/>
        </p:nvSpPr>
        <p:spPr>
          <a:xfrm>
            <a:off x="9792182" y="6671732"/>
            <a:ext cx="2399818" cy="186268"/>
          </a:xfrm>
          <a:prstGeom prst="rect">
            <a:avLst/>
          </a:prstGeom>
          <a:solidFill>
            <a:srgbClr val="FB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7771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1800" b="0" dirty="0"/>
              <a:t>根据前文所述，目前我国的二手车市场属于一个典型的“柠檬市场”：买卖双方在车况信息上不对称，部分商家通过修改公里数、隐瞒发动机状况、隐瞒车龄等行为增加利润。消费者辨别能力不足，产生强烈不信任感，进而希望通过压低价格以抵消信息不对称带来的风险损失。</a:t>
            </a:r>
          </a:p>
          <a:p>
            <a:r>
              <a:rPr lang="zh-CN" altLang="en-US" sz="1800" dirty="0"/>
              <a:t>这本质上是市场上占多数的“诚实车”通过牺牲自身交易价格来填补“调表车”引发的信任漏洞。这对市场上占绝大多数的诚实车主是不公平的。</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56</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方案背景</a:t>
            </a:r>
          </a:p>
        </p:txBody>
      </p:sp>
    </p:spTree>
    <p:extLst>
      <p:ext uri="{BB962C8B-B14F-4D97-AF65-F5344CB8AC3E}">
        <p14:creationId xmlns:p14="http://schemas.microsoft.com/office/powerpoint/2010/main" val="3978596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1800" b="0" dirty="0"/>
              <a:t>经过查询，目前</a:t>
            </a:r>
            <a:r>
              <a:rPr lang="zh-CN" altLang="en-US" sz="1800" dirty="0"/>
              <a:t>国内尚无直接与“调表”相关的法律条文</a:t>
            </a:r>
            <a:r>
              <a:rPr lang="zh-CN" altLang="en-US" sz="1800" b="0" dirty="0"/>
              <a:t>，最接近的只有</a:t>
            </a:r>
            <a:r>
              <a:rPr lang="en-US" altLang="zh-CN" sz="1800" b="0" dirty="0"/>
              <a:t>《</a:t>
            </a:r>
            <a:r>
              <a:rPr lang="zh-CN" altLang="en-US" sz="1800" b="0" dirty="0"/>
              <a:t>中国人民共和国计量法</a:t>
            </a:r>
            <a:r>
              <a:rPr lang="en-US" altLang="zh-CN" sz="1800" b="0" dirty="0"/>
              <a:t>》</a:t>
            </a:r>
            <a:r>
              <a:rPr lang="zh-CN" altLang="en-US" sz="1800" b="0" dirty="0"/>
              <a:t>中的规定：“破坏计量器具准确度和伪造数据，给国家和消费者造成损失的，可责令赔偿损失，没收计量器具和违法所得，并可处</a:t>
            </a:r>
            <a:r>
              <a:rPr lang="en-US" altLang="zh-CN" sz="1800" b="0" dirty="0"/>
              <a:t>2000</a:t>
            </a:r>
            <a:r>
              <a:rPr lang="zh-CN" altLang="en-US" sz="1800" b="0" dirty="0"/>
              <a:t>元以下罚款。”</a:t>
            </a:r>
          </a:p>
          <a:p>
            <a:r>
              <a:rPr lang="zh-CN" altLang="en-US" sz="1800" b="0" dirty="0"/>
              <a:t>但由于难以证明“调表”行为是否算“伪造”（可以借口车辆故障，电气失效等理由），难以计算“调表”给受到损失方的损失，可以说近乎没有惩戒效应。</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57</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方案背景</a:t>
            </a:r>
          </a:p>
        </p:txBody>
      </p:sp>
    </p:spTree>
    <p:extLst>
      <p:ext uri="{BB962C8B-B14F-4D97-AF65-F5344CB8AC3E}">
        <p14:creationId xmlns:p14="http://schemas.microsoft.com/office/powerpoint/2010/main" val="3806630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1800" b="0" dirty="0"/>
              <a:t>在二手车交易过程中，为了获取更高的利润，部分卖家通过“调表”试图提高成交价格，获取超额利润，严重影响了市场秩序，大大提高了交易的信任成本。</a:t>
            </a:r>
          </a:p>
          <a:p>
            <a:r>
              <a:rPr lang="zh-CN" altLang="en-US" sz="1800" b="0" dirty="0"/>
              <a:t>本团队深入研究区块链相关技术和二手车行业痛点后，提出一种基于区块链的分布式里程账本系统“</a:t>
            </a:r>
            <a:r>
              <a:rPr lang="en-US" altLang="zh-CN" sz="1800" b="0" dirty="0"/>
              <a:t>Innocent”</a:t>
            </a:r>
            <a:r>
              <a:rPr lang="zh-CN" altLang="en-US" sz="1800" b="0" dirty="0"/>
              <a:t>，该系统使用车载物联网设备在汽车使用过程中定期将车辆的里程数发送上链，借助区块链的不可篡改特性</a:t>
            </a:r>
            <a:endParaRPr lang="en-US" altLang="zh-CN" sz="1800" b="0" dirty="0"/>
          </a:p>
          <a:p>
            <a:r>
              <a:rPr lang="zh-CN" altLang="en-US" sz="1800" b="0" dirty="0"/>
              <a:t>当车主出售车辆时，可以使用链上记录有效地“自证清白”，保证没有调表的车辆获得应有的回报，也让消费者的购车和用车过程更加放心，并且间接地打压了“调表”行为的获利空间。</a:t>
            </a:r>
          </a:p>
          <a:p>
            <a:endParaRPr lang="zh-CN" altLang="en-US"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58</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方案描述</a:t>
            </a:r>
          </a:p>
        </p:txBody>
      </p:sp>
    </p:spTree>
    <p:extLst>
      <p:ext uri="{BB962C8B-B14F-4D97-AF65-F5344CB8AC3E}">
        <p14:creationId xmlns:p14="http://schemas.microsoft.com/office/powerpoint/2010/main" val="421364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838200" y="2095085"/>
            <a:ext cx="10515600" cy="768599"/>
          </a:xfrm>
          <a:custGeom>
            <a:avLst/>
            <a:gdLst>
              <a:gd name="connsiteX0" fmla="*/ 0 w 10515600"/>
              <a:gd name="connsiteY0" fmla="*/ 0 h 768599"/>
              <a:gd name="connsiteX1" fmla="*/ 10515600 w 10515600"/>
              <a:gd name="connsiteY1" fmla="*/ 0 h 768599"/>
              <a:gd name="connsiteX2" fmla="*/ 10515600 w 10515600"/>
              <a:gd name="connsiteY2" fmla="*/ 768599 h 768599"/>
              <a:gd name="connsiteX3" fmla="*/ 0 w 10515600"/>
              <a:gd name="connsiteY3" fmla="*/ 768599 h 768599"/>
              <a:gd name="connsiteX4" fmla="*/ 0 w 10515600"/>
              <a:gd name="connsiteY4" fmla="*/ 0 h 76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68599">
                <a:moveTo>
                  <a:pt x="0" y="0"/>
                </a:moveTo>
                <a:lnTo>
                  <a:pt x="10515600" y="0"/>
                </a:lnTo>
                <a:lnTo>
                  <a:pt x="10515600" y="768599"/>
                </a:lnTo>
                <a:lnTo>
                  <a:pt x="0" y="768599"/>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333248" rIns="816127" bIns="113792" numCol="1" spcCol="1270" anchor="t" anchorCtr="0">
            <a:noAutofit/>
          </a:bodyPr>
          <a:lstStyle/>
          <a:p>
            <a:pPr marL="0" lvl="1" algn="l" defTabSz="711200" rtl="0">
              <a:lnSpc>
                <a:spcPct val="150000"/>
              </a:lnSpc>
              <a:spcBef>
                <a:spcPct val="0"/>
              </a:spcBef>
              <a:spcAft>
                <a:spcPct val="15000"/>
              </a:spcAft>
            </a:pPr>
            <a:r>
              <a:rPr lang="zh-CN" altLang="en-US" sz="1600" b="0" kern="1200" dirty="0">
                <a:latin typeface="微软雅黑" panose="020B0503020204020204" pitchFamily="34" charset="-122"/>
                <a:ea typeface="微软雅黑" panose="020B0503020204020204" pitchFamily="34" charset="-122"/>
              </a:rPr>
              <a:t>大部分诚信车主缺乏具有足够公信力的证明，以</a:t>
            </a:r>
            <a:r>
              <a:rPr lang="zh-CN" sz="1600" b="0" kern="1200" dirty="0">
                <a:latin typeface="微软雅黑" panose="020B0503020204020204" pitchFamily="34" charset="-122"/>
                <a:ea typeface="微软雅黑" panose="020B0503020204020204" pitchFamily="34" charset="-122"/>
              </a:rPr>
              <a:t>获得</a:t>
            </a:r>
            <a:r>
              <a:rPr lang="zh-CN" altLang="en-US" sz="1600" b="0" kern="1200" dirty="0">
                <a:latin typeface="微软雅黑" panose="020B0503020204020204" pitchFamily="34" charset="-122"/>
                <a:ea typeface="微软雅黑" panose="020B0503020204020204" pitchFamily="34" charset="-122"/>
              </a:rPr>
              <a:t>差异化的理想卖车</a:t>
            </a:r>
            <a:r>
              <a:rPr lang="zh-CN" sz="1600" b="0" kern="1200" dirty="0">
                <a:latin typeface="微软雅黑" panose="020B0503020204020204" pitchFamily="34" charset="-122"/>
                <a:ea typeface="微软雅黑" panose="020B0503020204020204" pitchFamily="34" charset="-122"/>
              </a:rPr>
              <a:t>价位</a:t>
            </a:r>
            <a:endParaRPr lang="zh-CN" sz="1600" kern="1200" dirty="0">
              <a:latin typeface="微软雅黑" panose="020B0503020204020204" pitchFamily="34" charset="-122"/>
              <a:ea typeface="微软雅黑" panose="020B0503020204020204" pitchFamily="34" charset="-122"/>
            </a:endParaRPr>
          </a:p>
        </p:txBody>
      </p:sp>
      <p:sp>
        <p:nvSpPr>
          <p:cNvPr id="7" name="任意多边形 6"/>
          <p:cNvSpPr/>
          <p:nvPr/>
        </p:nvSpPr>
        <p:spPr>
          <a:xfrm>
            <a:off x="1363980" y="1858925"/>
            <a:ext cx="7360920" cy="472320"/>
          </a:xfrm>
          <a:custGeom>
            <a:avLst/>
            <a:gdLst>
              <a:gd name="connsiteX0" fmla="*/ 0 w 7360920"/>
              <a:gd name="connsiteY0" fmla="*/ 78722 h 472320"/>
              <a:gd name="connsiteX1" fmla="*/ 78722 w 7360920"/>
              <a:gd name="connsiteY1" fmla="*/ 0 h 472320"/>
              <a:gd name="connsiteX2" fmla="*/ 7282198 w 7360920"/>
              <a:gd name="connsiteY2" fmla="*/ 0 h 472320"/>
              <a:gd name="connsiteX3" fmla="*/ 7360920 w 7360920"/>
              <a:gd name="connsiteY3" fmla="*/ 78722 h 472320"/>
              <a:gd name="connsiteX4" fmla="*/ 7360920 w 7360920"/>
              <a:gd name="connsiteY4" fmla="*/ 393598 h 472320"/>
              <a:gd name="connsiteX5" fmla="*/ 7282198 w 7360920"/>
              <a:gd name="connsiteY5" fmla="*/ 472320 h 472320"/>
              <a:gd name="connsiteX6" fmla="*/ 78722 w 7360920"/>
              <a:gd name="connsiteY6" fmla="*/ 472320 h 472320"/>
              <a:gd name="connsiteX7" fmla="*/ 0 w 7360920"/>
              <a:gd name="connsiteY7" fmla="*/ 393598 h 472320"/>
              <a:gd name="connsiteX8" fmla="*/ 0 w 736092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472320">
                <a:moveTo>
                  <a:pt x="0" y="78722"/>
                </a:moveTo>
                <a:cubicBezTo>
                  <a:pt x="0" y="35245"/>
                  <a:pt x="35245" y="0"/>
                  <a:pt x="78722" y="0"/>
                </a:cubicBezTo>
                <a:lnTo>
                  <a:pt x="7282198" y="0"/>
                </a:lnTo>
                <a:cubicBezTo>
                  <a:pt x="7325675" y="0"/>
                  <a:pt x="7360920" y="35245"/>
                  <a:pt x="7360920" y="78722"/>
                </a:cubicBezTo>
                <a:lnTo>
                  <a:pt x="7360920" y="393598"/>
                </a:lnTo>
                <a:cubicBezTo>
                  <a:pt x="7360920" y="437075"/>
                  <a:pt x="7325675" y="472320"/>
                  <a:pt x="7282198" y="472320"/>
                </a:cubicBezTo>
                <a:lnTo>
                  <a:pt x="78722" y="472320"/>
                </a:lnTo>
                <a:cubicBezTo>
                  <a:pt x="35245" y="472320"/>
                  <a:pt x="0" y="437075"/>
                  <a:pt x="0" y="393598"/>
                </a:cubicBezTo>
                <a:lnTo>
                  <a:pt x="0" y="78722"/>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1282" tIns="23057" rIns="301282" bIns="23057" numCol="1" spcCol="1270" anchor="ctr" anchorCtr="0">
            <a:noAutofit/>
          </a:bodyPr>
          <a:lstStyle/>
          <a:p>
            <a:pPr lvl="0" algn="l" defTabSz="711200" rtl="0">
              <a:lnSpc>
                <a:spcPct val="90000"/>
              </a:lnSpc>
              <a:spcBef>
                <a:spcPct val="0"/>
              </a:spcBef>
              <a:spcAft>
                <a:spcPct val="35000"/>
              </a:spcAft>
            </a:pPr>
            <a:r>
              <a:rPr lang="zh-CN" sz="1600" b="1" kern="1200" dirty="0">
                <a:latin typeface="微软雅黑" panose="020B0503020204020204" pitchFamily="34" charset="-122"/>
                <a:ea typeface="微软雅黑" panose="020B0503020204020204" pitchFamily="34" charset="-122"/>
              </a:rPr>
              <a:t>车主</a:t>
            </a:r>
            <a:endParaRPr lang="zh-CN" sz="1600" kern="1200" dirty="0">
              <a:latin typeface="微软雅黑" panose="020B0503020204020204" pitchFamily="34" charset="-122"/>
              <a:ea typeface="微软雅黑" panose="020B0503020204020204" pitchFamily="34" charset="-122"/>
            </a:endParaRPr>
          </a:p>
        </p:txBody>
      </p:sp>
      <p:sp>
        <p:nvSpPr>
          <p:cNvPr id="8" name="任意多边形 7"/>
          <p:cNvSpPr/>
          <p:nvPr/>
        </p:nvSpPr>
        <p:spPr>
          <a:xfrm>
            <a:off x="838200" y="3162370"/>
            <a:ext cx="10515600" cy="1193875"/>
          </a:xfrm>
          <a:custGeom>
            <a:avLst/>
            <a:gdLst>
              <a:gd name="connsiteX0" fmla="*/ 0 w 10515600"/>
              <a:gd name="connsiteY0" fmla="*/ 0 h 1083600"/>
              <a:gd name="connsiteX1" fmla="*/ 10515600 w 10515600"/>
              <a:gd name="connsiteY1" fmla="*/ 0 h 1083600"/>
              <a:gd name="connsiteX2" fmla="*/ 10515600 w 10515600"/>
              <a:gd name="connsiteY2" fmla="*/ 1083600 h 1083600"/>
              <a:gd name="connsiteX3" fmla="*/ 0 w 10515600"/>
              <a:gd name="connsiteY3" fmla="*/ 1083600 h 1083600"/>
              <a:gd name="connsiteX4" fmla="*/ 0 w 10515600"/>
              <a:gd name="connsiteY4" fmla="*/ 0 h 108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083600">
                <a:moveTo>
                  <a:pt x="0" y="0"/>
                </a:moveTo>
                <a:lnTo>
                  <a:pt x="10515600" y="0"/>
                </a:lnTo>
                <a:lnTo>
                  <a:pt x="10515600" y="1083600"/>
                </a:lnTo>
                <a:lnTo>
                  <a:pt x="0" y="1083600"/>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333248" rIns="816127" bIns="113792" numCol="1" spcCol="1270" anchor="t" anchorCtr="0">
            <a:noAutofit/>
          </a:bodyPr>
          <a:lstStyle/>
          <a:p>
            <a:pPr marL="0" lvl="1" algn="l" defTabSz="711200" rtl="0">
              <a:lnSpc>
                <a:spcPct val="150000"/>
              </a:lnSpc>
              <a:spcBef>
                <a:spcPct val="0"/>
              </a:spcBef>
              <a:spcAft>
                <a:spcPct val="15000"/>
              </a:spcAft>
            </a:pPr>
            <a:r>
              <a:rPr lang="zh-CN" sz="1600" b="0" kern="1200" dirty="0">
                <a:latin typeface="微软雅黑" panose="020B0503020204020204" pitchFamily="34" charset="-122"/>
                <a:ea typeface="微软雅黑" panose="020B0503020204020204" pitchFamily="34" charset="-122"/>
              </a:rPr>
              <a:t>二手车平台或经销商</a:t>
            </a:r>
            <a:r>
              <a:rPr lang="zh-CN" altLang="en-US" sz="1600" b="0" kern="1200" dirty="0">
                <a:latin typeface="微软雅黑" panose="020B0503020204020204" pitchFamily="34" charset="-122"/>
                <a:ea typeface="微软雅黑" panose="020B0503020204020204" pitchFamily="34" charset="-122"/>
              </a:rPr>
              <a:t>有</a:t>
            </a:r>
            <a:r>
              <a:rPr lang="zh-CN" sz="1600" b="0" kern="1200" dirty="0">
                <a:latin typeface="微软雅黑" panose="020B0503020204020204" pitchFamily="34" charset="-122"/>
                <a:ea typeface="微软雅黑" panose="020B0503020204020204" pitchFamily="34" charset="-122"/>
              </a:rPr>
              <a:t>建立品牌信任</a:t>
            </a:r>
            <a:r>
              <a:rPr lang="zh-CN" altLang="en-US" sz="1600" b="0" kern="1200" dirty="0">
                <a:latin typeface="微软雅黑" panose="020B0503020204020204" pitchFamily="34" charset="-122"/>
                <a:ea typeface="微软雅黑" panose="020B0503020204020204" pitchFamily="34" charset="-122"/>
              </a:rPr>
              <a:t>的</a:t>
            </a:r>
            <a:r>
              <a:rPr lang="zh-CN" sz="1600" b="0" kern="1200" dirty="0">
                <a:latin typeface="微软雅黑" panose="020B0503020204020204" pitchFamily="34" charset="-122"/>
                <a:ea typeface="微软雅黑" panose="020B0503020204020204" pitchFamily="34" charset="-122"/>
              </a:rPr>
              <a:t>需求，主打品质和保障，为了成功建立这种品牌形象不得不投入巨资在广告、场地、包装等方面</a:t>
            </a:r>
            <a:endParaRPr lang="zh-CN" sz="1600" kern="1200" dirty="0">
              <a:latin typeface="微软雅黑" panose="020B0503020204020204" pitchFamily="34" charset="-122"/>
              <a:ea typeface="微软雅黑" panose="020B0503020204020204" pitchFamily="34" charset="-122"/>
            </a:endParaRPr>
          </a:p>
        </p:txBody>
      </p:sp>
      <p:sp>
        <p:nvSpPr>
          <p:cNvPr id="9" name="任意多边形 8"/>
          <p:cNvSpPr/>
          <p:nvPr/>
        </p:nvSpPr>
        <p:spPr>
          <a:xfrm>
            <a:off x="1363980" y="2950085"/>
            <a:ext cx="7360920" cy="472320"/>
          </a:xfrm>
          <a:custGeom>
            <a:avLst/>
            <a:gdLst>
              <a:gd name="connsiteX0" fmla="*/ 0 w 7360920"/>
              <a:gd name="connsiteY0" fmla="*/ 78722 h 472320"/>
              <a:gd name="connsiteX1" fmla="*/ 78722 w 7360920"/>
              <a:gd name="connsiteY1" fmla="*/ 0 h 472320"/>
              <a:gd name="connsiteX2" fmla="*/ 7282198 w 7360920"/>
              <a:gd name="connsiteY2" fmla="*/ 0 h 472320"/>
              <a:gd name="connsiteX3" fmla="*/ 7360920 w 7360920"/>
              <a:gd name="connsiteY3" fmla="*/ 78722 h 472320"/>
              <a:gd name="connsiteX4" fmla="*/ 7360920 w 7360920"/>
              <a:gd name="connsiteY4" fmla="*/ 393598 h 472320"/>
              <a:gd name="connsiteX5" fmla="*/ 7282198 w 7360920"/>
              <a:gd name="connsiteY5" fmla="*/ 472320 h 472320"/>
              <a:gd name="connsiteX6" fmla="*/ 78722 w 7360920"/>
              <a:gd name="connsiteY6" fmla="*/ 472320 h 472320"/>
              <a:gd name="connsiteX7" fmla="*/ 0 w 7360920"/>
              <a:gd name="connsiteY7" fmla="*/ 393598 h 472320"/>
              <a:gd name="connsiteX8" fmla="*/ 0 w 736092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472320">
                <a:moveTo>
                  <a:pt x="0" y="78722"/>
                </a:moveTo>
                <a:cubicBezTo>
                  <a:pt x="0" y="35245"/>
                  <a:pt x="35245" y="0"/>
                  <a:pt x="78722" y="0"/>
                </a:cubicBezTo>
                <a:lnTo>
                  <a:pt x="7282198" y="0"/>
                </a:lnTo>
                <a:cubicBezTo>
                  <a:pt x="7325675" y="0"/>
                  <a:pt x="7360920" y="35245"/>
                  <a:pt x="7360920" y="78722"/>
                </a:cubicBezTo>
                <a:lnTo>
                  <a:pt x="7360920" y="393598"/>
                </a:lnTo>
                <a:cubicBezTo>
                  <a:pt x="7360920" y="437075"/>
                  <a:pt x="7325675" y="472320"/>
                  <a:pt x="7282198" y="472320"/>
                </a:cubicBezTo>
                <a:lnTo>
                  <a:pt x="78722" y="472320"/>
                </a:lnTo>
                <a:cubicBezTo>
                  <a:pt x="35245" y="472320"/>
                  <a:pt x="0" y="437075"/>
                  <a:pt x="0" y="393598"/>
                </a:cubicBezTo>
                <a:lnTo>
                  <a:pt x="0" y="78722"/>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1282" tIns="23057" rIns="301282" bIns="23057" numCol="1" spcCol="1270" anchor="ctr" anchorCtr="0">
            <a:noAutofit/>
          </a:bodyPr>
          <a:lstStyle/>
          <a:p>
            <a:pPr lvl="0" algn="l" defTabSz="711200" rtl="0">
              <a:lnSpc>
                <a:spcPct val="90000"/>
              </a:lnSpc>
              <a:spcBef>
                <a:spcPct val="0"/>
              </a:spcBef>
              <a:spcAft>
                <a:spcPct val="35000"/>
              </a:spcAft>
            </a:pPr>
            <a:r>
              <a:rPr lang="zh-CN" sz="1600" b="1" kern="1200">
                <a:latin typeface="微软雅黑" panose="020B0503020204020204" pitchFamily="34" charset="-122"/>
                <a:ea typeface="微软雅黑" panose="020B0503020204020204" pitchFamily="34" charset="-122"/>
              </a:rPr>
              <a:t>车商</a:t>
            </a:r>
            <a:endParaRPr lang="zh-CN" sz="1600" kern="1200">
              <a:latin typeface="微软雅黑" panose="020B0503020204020204" pitchFamily="34" charset="-122"/>
              <a:ea typeface="微软雅黑" panose="020B0503020204020204" pitchFamily="34" charset="-122"/>
            </a:endParaRPr>
          </a:p>
        </p:txBody>
      </p:sp>
      <p:sp>
        <p:nvSpPr>
          <p:cNvPr id="10" name="任意多边形 9"/>
          <p:cNvSpPr/>
          <p:nvPr/>
        </p:nvSpPr>
        <p:spPr>
          <a:xfrm>
            <a:off x="838200" y="4673392"/>
            <a:ext cx="10515600" cy="768599"/>
          </a:xfrm>
          <a:custGeom>
            <a:avLst/>
            <a:gdLst>
              <a:gd name="connsiteX0" fmla="*/ 0 w 10515600"/>
              <a:gd name="connsiteY0" fmla="*/ 0 h 768599"/>
              <a:gd name="connsiteX1" fmla="*/ 10515600 w 10515600"/>
              <a:gd name="connsiteY1" fmla="*/ 0 h 768599"/>
              <a:gd name="connsiteX2" fmla="*/ 10515600 w 10515600"/>
              <a:gd name="connsiteY2" fmla="*/ 768599 h 768599"/>
              <a:gd name="connsiteX3" fmla="*/ 0 w 10515600"/>
              <a:gd name="connsiteY3" fmla="*/ 768599 h 768599"/>
              <a:gd name="connsiteX4" fmla="*/ 0 w 10515600"/>
              <a:gd name="connsiteY4" fmla="*/ 0 h 76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68599">
                <a:moveTo>
                  <a:pt x="0" y="0"/>
                </a:moveTo>
                <a:lnTo>
                  <a:pt x="10515600" y="0"/>
                </a:lnTo>
                <a:lnTo>
                  <a:pt x="10515600" y="768599"/>
                </a:lnTo>
                <a:lnTo>
                  <a:pt x="0" y="768599"/>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333248" rIns="816127" bIns="113792" numCol="1" spcCol="1270" anchor="t" anchorCtr="0">
            <a:noAutofit/>
          </a:bodyPr>
          <a:lstStyle/>
          <a:p>
            <a:pPr marL="0" lvl="1" algn="l" defTabSz="711200" rtl="0">
              <a:lnSpc>
                <a:spcPct val="150000"/>
              </a:lnSpc>
              <a:spcBef>
                <a:spcPct val="0"/>
              </a:spcBef>
              <a:spcAft>
                <a:spcPct val="15000"/>
              </a:spcAft>
            </a:pPr>
            <a:r>
              <a:rPr lang="zh-CN" sz="1600" b="0" kern="1200" dirty="0">
                <a:latin typeface="微软雅黑" panose="020B0503020204020204" pitchFamily="34" charset="-122"/>
                <a:ea typeface="微软雅黑" panose="020B0503020204020204" pitchFamily="34" charset="-122"/>
              </a:rPr>
              <a:t>上述成本最终会附加在产品成本本身，由消费者来买单，因此消费者对此类证明有</a:t>
            </a:r>
            <a:r>
              <a:rPr lang="zh-CN" altLang="en-US" sz="1600" b="0" kern="1200" dirty="0">
                <a:latin typeface="微软雅黑" panose="020B0503020204020204" pitchFamily="34" charset="-122"/>
                <a:ea typeface="微软雅黑" panose="020B0503020204020204" pitchFamily="34" charset="-122"/>
              </a:rPr>
              <a:t>间接</a:t>
            </a:r>
            <a:r>
              <a:rPr lang="zh-CN" sz="1600" b="0" kern="1200" dirty="0">
                <a:latin typeface="微软雅黑" panose="020B0503020204020204" pitchFamily="34" charset="-122"/>
                <a:ea typeface="微软雅黑" panose="020B0503020204020204" pitchFamily="34" charset="-122"/>
              </a:rPr>
              <a:t>需求</a:t>
            </a:r>
            <a:endParaRPr lang="zh-CN" sz="1600" kern="1200" dirty="0">
              <a:latin typeface="微软雅黑" panose="020B0503020204020204" pitchFamily="34" charset="-122"/>
              <a:ea typeface="微软雅黑" panose="020B0503020204020204" pitchFamily="34" charset="-122"/>
            </a:endParaRPr>
          </a:p>
        </p:txBody>
      </p:sp>
      <p:sp>
        <p:nvSpPr>
          <p:cNvPr id="11" name="任意多边形 10"/>
          <p:cNvSpPr/>
          <p:nvPr/>
        </p:nvSpPr>
        <p:spPr>
          <a:xfrm>
            <a:off x="1363980" y="4461106"/>
            <a:ext cx="7360920" cy="472320"/>
          </a:xfrm>
          <a:custGeom>
            <a:avLst/>
            <a:gdLst>
              <a:gd name="connsiteX0" fmla="*/ 0 w 7360920"/>
              <a:gd name="connsiteY0" fmla="*/ 78722 h 472320"/>
              <a:gd name="connsiteX1" fmla="*/ 78722 w 7360920"/>
              <a:gd name="connsiteY1" fmla="*/ 0 h 472320"/>
              <a:gd name="connsiteX2" fmla="*/ 7282198 w 7360920"/>
              <a:gd name="connsiteY2" fmla="*/ 0 h 472320"/>
              <a:gd name="connsiteX3" fmla="*/ 7360920 w 7360920"/>
              <a:gd name="connsiteY3" fmla="*/ 78722 h 472320"/>
              <a:gd name="connsiteX4" fmla="*/ 7360920 w 7360920"/>
              <a:gd name="connsiteY4" fmla="*/ 393598 h 472320"/>
              <a:gd name="connsiteX5" fmla="*/ 7282198 w 7360920"/>
              <a:gd name="connsiteY5" fmla="*/ 472320 h 472320"/>
              <a:gd name="connsiteX6" fmla="*/ 78722 w 7360920"/>
              <a:gd name="connsiteY6" fmla="*/ 472320 h 472320"/>
              <a:gd name="connsiteX7" fmla="*/ 0 w 7360920"/>
              <a:gd name="connsiteY7" fmla="*/ 393598 h 472320"/>
              <a:gd name="connsiteX8" fmla="*/ 0 w 736092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472320">
                <a:moveTo>
                  <a:pt x="0" y="78722"/>
                </a:moveTo>
                <a:cubicBezTo>
                  <a:pt x="0" y="35245"/>
                  <a:pt x="35245" y="0"/>
                  <a:pt x="78722" y="0"/>
                </a:cubicBezTo>
                <a:lnTo>
                  <a:pt x="7282198" y="0"/>
                </a:lnTo>
                <a:cubicBezTo>
                  <a:pt x="7325675" y="0"/>
                  <a:pt x="7360920" y="35245"/>
                  <a:pt x="7360920" y="78722"/>
                </a:cubicBezTo>
                <a:lnTo>
                  <a:pt x="7360920" y="393598"/>
                </a:lnTo>
                <a:cubicBezTo>
                  <a:pt x="7360920" y="437075"/>
                  <a:pt x="7325675" y="472320"/>
                  <a:pt x="7282198" y="472320"/>
                </a:cubicBezTo>
                <a:lnTo>
                  <a:pt x="78722" y="472320"/>
                </a:lnTo>
                <a:cubicBezTo>
                  <a:pt x="35245" y="472320"/>
                  <a:pt x="0" y="437075"/>
                  <a:pt x="0" y="393598"/>
                </a:cubicBezTo>
                <a:lnTo>
                  <a:pt x="0" y="78722"/>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1282" tIns="23057" rIns="301282" bIns="23057" numCol="1" spcCol="1270" anchor="ctr" anchorCtr="0">
            <a:noAutofit/>
          </a:bodyPr>
          <a:lstStyle/>
          <a:p>
            <a:pPr lvl="0" algn="l" defTabSz="711200" rtl="0">
              <a:lnSpc>
                <a:spcPct val="90000"/>
              </a:lnSpc>
              <a:spcBef>
                <a:spcPct val="0"/>
              </a:spcBef>
              <a:spcAft>
                <a:spcPct val="35000"/>
              </a:spcAft>
            </a:pPr>
            <a:r>
              <a:rPr lang="zh-CN" sz="1600" b="1" kern="1200">
                <a:latin typeface="微软雅黑" panose="020B0503020204020204" pitchFamily="34" charset="-122"/>
                <a:ea typeface="微软雅黑" panose="020B0503020204020204" pitchFamily="34" charset="-122"/>
              </a:rPr>
              <a:t>消费者</a:t>
            </a:r>
            <a:endParaRPr lang="zh-CN" sz="1600" kern="1200">
              <a:latin typeface="微软雅黑" panose="020B0503020204020204" pitchFamily="34" charset="-122"/>
              <a:ea typeface="微软雅黑" panose="020B0503020204020204" pitchFamily="34" charset="-122"/>
            </a:endParaRPr>
          </a:p>
        </p:txBody>
      </p:sp>
      <p:sp>
        <p:nvSpPr>
          <p:cNvPr id="12" name="任意多边形 11"/>
          <p:cNvSpPr/>
          <p:nvPr/>
        </p:nvSpPr>
        <p:spPr>
          <a:xfrm>
            <a:off x="838200" y="5764552"/>
            <a:ext cx="10515600" cy="768599"/>
          </a:xfrm>
          <a:custGeom>
            <a:avLst/>
            <a:gdLst>
              <a:gd name="connsiteX0" fmla="*/ 0 w 10515600"/>
              <a:gd name="connsiteY0" fmla="*/ 0 h 768599"/>
              <a:gd name="connsiteX1" fmla="*/ 10515600 w 10515600"/>
              <a:gd name="connsiteY1" fmla="*/ 0 h 768599"/>
              <a:gd name="connsiteX2" fmla="*/ 10515600 w 10515600"/>
              <a:gd name="connsiteY2" fmla="*/ 768599 h 768599"/>
              <a:gd name="connsiteX3" fmla="*/ 0 w 10515600"/>
              <a:gd name="connsiteY3" fmla="*/ 768599 h 768599"/>
              <a:gd name="connsiteX4" fmla="*/ 0 w 10515600"/>
              <a:gd name="connsiteY4" fmla="*/ 0 h 76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68599">
                <a:moveTo>
                  <a:pt x="0" y="0"/>
                </a:moveTo>
                <a:lnTo>
                  <a:pt x="10515600" y="0"/>
                </a:lnTo>
                <a:lnTo>
                  <a:pt x="10515600" y="768599"/>
                </a:lnTo>
                <a:lnTo>
                  <a:pt x="0" y="768599"/>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333248" rIns="816127" bIns="113792" numCol="1" spcCol="1270" anchor="t" anchorCtr="0">
            <a:noAutofit/>
          </a:bodyPr>
          <a:lstStyle/>
          <a:p>
            <a:pPr marL="0" lvl="1" algn="l" defTabSz="711200" rtl="0">
              <a:lnSpc>
                <a:spcPct val="150000"/>
              </a:lnSpc>
              <a:spcBef>
                <a:spcPct val="0"/>
              </a:spcBef>
              <a:spcAft>
                <a:spcPct val="15000"/>
              </a:spcAft>
            </a:pPr>
            <a:r>
              <a:rPr lang="zh-CN" sz="1600" b="0" kern="1200" dirty="0">
                <a:latin typeface="微软雅黑" panose="020B0503020204020204" pitchFamily="34" charset="-122"/>
                <a:ea typeface="微软雅黑" panose="020B0503020204020204" pitchFamily="34" charset="-122"/>
              </a:rPr>
              <a:t>此外，二手车金融公司，汽车保险公司</a:t>
            </a:r>
            <a:r>
              <a:rPr lang="zh-CN" altLang="en-US" sz="1600" b="0" kern="1200" dirty="0">
                <a:latin typeface="微软雅黑" panose="020B0503020204020204" pitchFamily="34" charset="-122"/>
                <a:ea typeface="微软雅黑" panose="020B0503020204020204" pitchFamily="34" charset="-122"/>
              </a:rPr>
              <a:t>需要获得更低成本的车况数据</a:t>
            </a:r>
            <a:endParaRPr lang="zh-CN" sz="1600" kern="1200" dirty="0">
              <a:latin typeface="微软雅黑" panose="020B0503020204020204" pitchFamily="34" charset="-122"/>
              <a:ea typeface="微软雅黑" panose="020B0503020204020204" pitchFamily="34" charset="-122"/>
            </a:endParaRPr>
          </a:p>
        </p:txBody>
      </p:sp>
      <p:sp>
        <p:nvSpPr>
          <p:cNvPr id="13" name="任意多边形 12"/>
          <p:cNvSpPr/>
          <p:nvPr/>
        </p:nvSpPr>
        <p:spPr>
          <a:xfrm>
            <a:off x="1363980" y="5552266"/>
            <a:ext cx="7360920" cy="472320"/>
          </a:xfrm>
          <a:custGeom>
            <a:avLst/>
            <a:gdLst>
              <a:gd name="connsiteX0" fmla="*/ 0 w 7360920"/>
              <a:gd name="connsiteY0" fmla="*/ 78722 h 472320"/>
              <a:gd name="connsiteX1" fmla="*/ 78722 w 7360920"/>
              <a:gd name="connsiteY1" fmla="*/ 0 h 472320"/>
              <a:gd name="connsiteX2" fmla="*/ 7282198 w 7360920"/>
              <a:gd name="connsiteY2" fmla="*/ 0 h 472320"/>
              <a:gd name="connsiteX3" fmla="*/ 7360920 w 7360920"/>
              <a:gd name="connsiteY3" fmla="*/ 78722 h 472320"/>
              <a:gd name="connsiteX4" fmla="*/ 7360920 w 7360920"/>
              <a:gd name="connsiteY4" fmla="*/ 393598 h 472320"/>
              <a:gd name="connsiteX5" fmla="*/ 7282198 w 7360920"/>
              <a:gd name="connsiteY5" fmla="*/ 472320 h 472320"/>
              <a:gd name="connsiteX6" fmla="*/ 78722 w 7360920"/>
              <a:gd name="connsiteY6" fmla="*/ 472320 h 472320"/>
              <a:gd name="connsiteX7" fmla="*/ 0 w 7360920"/>
              <a:gd name="connsiteY7" fmla="*/ 393598 h 472320"/>
              <a:gd name="connsiteX8" fmla="*/ 0 w 736092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472320">
                <a:moveTo>
                  <a:pt x="0" y="78722"/>
                </a:moveTo>
                <a:cubicBezTo>
                  <a:pt x="0" y="35245"/>
                  <a:pt x="35245" y="0"/>
                  <a:pt x="78722" y="0"/>
                </a:cubicBezTo>
                <a:lnTo>
                  <a:pt x="7282198" y="0"/>
                </a:lnTo>
                <a:cubicBezTo>
                  <a:pt x="7325675" y="0"/>
                  <a:pt x="7360920" y="35245"/>
                  <a:pt x="7360920" y="78722"/>
                </a:cubicBezTo>
                <a:lnTo>
                  <a:pt x="7360920" y="393598"/>
                </a:lnTo>
                <a:cubicBezTo>
                  <a:pt x="7360920" y="437075"/>
                  <a:pt x="7325675" y="472320"/>
                  <a:pt x="7282198" y="472320"/>
                </a:cubicBezTo>
                <a:lnTo>
                  <a:pt x="78722" y="472320"/>
                </a:lnTo>
                <a:cubicBezTo>
                  <a:pt x="35245" y="472320"/>
                  <a:pt x="0" y="437075"/>
                  <a:pt x="0" y="393598"/>
                </a:cubicBezTo>
                <a:lnTo>
                  <a:pt x="0" y="78722"/>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1282" tIns="23057" rIns="301282" bIns="23057" numCol="1" spcCol="1270" anchor="ctr" anchorCtr="0">
            <a:noAutofit/>
          </a:bodyPr>
          <a:lstStyle/>
          <a:p>
            <a:pPr lvl="0" algn="l" defTabSz="711200" rtl="0">
              <a:lnSpc>
                <a:spcPct val="90000"/>
              </a:lnSpc>
              <a:spcBef>
                <a:spcPct val="0"/>
              </a:spcBef>
              <a:spcAft>
                <a:spcPct val="35000"/>
              </a:spcAft>
            </a:pPr>
            <a:r>
              <a:rPr lang="zh-CN" sz="1600" b="1" kern="1200">
                <a:latin typeface="微软雅黑" panose="020B0503020204020204" pitchFamily="34" charset="-122"/>
                <a:ea typeface="微软雅黑" panose="020B0503020204020204" pitchFamily="34" charset="-122"/>
              </a:rPr>
              <a:t>其他</a:t>
            </a:r>
            <a:endParaRPr lang="zh-CN" sz="1600" kern="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B3F8615B-D262-4A35-A117-5BCC509C4720}" type="slidenum">
              <a:rPr lang="zh-CN" altLang="en-US" smtClean="0"/>
              <a:t>59</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需求分析</a:t>
            </a:r>
          </a:p>
        </p:txBody>
      </p:sp>
    </p:spTree>
    <p:extLst>
      <p:ext uri="{BB962C8B-B14F-4D97-AF65-F5344CB8AC3E}">
        <p14:creationId xmlns:p14="http://schemas.microsoft.com/office/powerpoint/2010/main" val="2882690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内容占位符 2"/>
          <p:cNvSpPr txBox="1">
            <a:spLocks/>
          </p:cNvSpPr>
          <p:nvPr/>
        </p:nvSpPr>
        <p:spPr>
          <a:xfrm>
            <a:off x="838200" y="1825625"/>
            <a:ext cx="39243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mj-lt"/>
              <a:buAutoNum type="arabicPeriod"/>
            </a:pPr>
            <a:r>
              <a:rPr lang="zh-CN" altLang="en-US" sz="1800" b="0" dirty="0"/>
              <a:t>全国汽车保有量持续快速增长</a:t>
            </a:r>
            <a:endParaRPr lang="en-US" altLang="zh-CN" sz="1800" b="0" dirty="0"/>
          </a:p>
          <a:p>
            <a:pPr marL="342900" indent="-342900">
              <a:lnSpc>
                <a:spcPct val="150000"/>
              </a:lnSpc>
              <a:buFont typeface="+mj-lt"/>
              <a:buAutoNum type="arabicPeriod"/>
            </a:pPr>
            <a:r>
              <a:rPr lang="en-US" altLang="zh-CN" sz="1800" b="0" dirty="0"/>
              <a:t>2013</a:t>
            </a:r>
            <a:r>
              <a:rPr lang="zh-CN" altLang="en-US" sz="1800" b="0" dirty="0"/>
              <a:t>年起，新车销量</a:t>
            </a:r>
            <a:r>
              <a:rPr lang="zh-CN" altLang="en-US" sz="1800" dirty="0"/>
              <a:t>开始萎缩</a:t>
            </a:r>
            <a:endParaRPr lang="en-US" altLang="zh-CN" sz="1800" dirty="0"/>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0300" y="1951038"/>
            <a:ext cx="6413499" cy="4100512"/>
          </a:xfrm>
          <a:prstGeom prst="rect">
            <a:avLst/>
          </a:prstGeom>
          <a:noFill/>
        </p:spPr>
      </p:pic>
      <p:sp>
        <p:nvSpPr>
          <p:cNvPr id="5" name="灯片编号占位符 4"/>
          <p:cNvSpPr>
            <a:spLocks noGrp="1"/>
          </p:cNvSpPr>
          <p:nvPr>
            <p:ph type="sldNum" sz="quarter" idx="12"/>
          </p:nvPr>
        </p:nvSpPr>
        <p:spPr/>
        <p:txBody>
          <a:bodyPr/>
          <a:lstStyle/>
          <a:p>
            <a:fld id="{B3F8615B-D262-4A35-A117-5BCC509C4720}" type="slidenum">
              <a:rPr lang="zh-CN" altLang="en-US" smtClean="0"/>
              <a:t>6</a:t>
            </a:fld>
            <a:endParaRPr lang="zh-CN" altLang="en-US"/>
          </a:p>
        </p:txBody>
      </p:sp>
      <p:sp>
        <p:nvSpPr>
          <p:cNvPr id="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Tree>
    <p:extLst>
      <p:ext uri="{BB962C8B-B14F-4D97-AF65-F5344CB8AC3E}">
        <p14:creationId xmlns:p14="http://schemas.microsoft.com/office/powerpoint/2010/main" val="2430260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60</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现有方案</a:t>
            </a:r>
          </a:p>
        </p:txBody>
      </p:sp>
      <p:sp>
        <p:nvSpPr>
          <p:cNvPr id="2" name="矩形 1"/>
          <p:cNvSpPr/>
          <p:nvPr/>
        </p:nvSpPr>
        <p:spPr>
          <a:xfrm>
            <a:off x="982132" y="4902990"/>
            <a:ext cx="3462867" cy="6275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自主估算</a:t>
            </a:r>
          </a:p>
        </p:txBody>
      </p:sp>
      <p:sp>
        <p:nvSpPr>
          <p:cNvPr id="6" name="矩形 5"/>
          <p:cNvSpPr/>
          <p:nvPr/>
        </p:nvSpPr>
        <p:spPr>
          <a:xfrm>
            <a:off x="5127927" y="4902989"/>
            <a:ext cx="2353733" cy="6275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4S</a:t>
            </a:r>
            <a:r>
              <a:rPr lang="zh-CN" altLang="en-US" b="1" dirty="0">
                <a:latin typeface="微软雅黑" panose="020B0503020204020204" pitchFamily="34" charset="-122"/>
                <a:ea typeface="微软雅黑" panose="020B0503020204020204" pitchFamily="34" charset="-122"/>
              </a:rPr>
              <a:t>店查询</a:t>
            </a:r>
          </a:p>
        </p:txBody>
      </p:sp>
      <p:sp>
        <p:nvSpPr>
          <p:cNvPr id="7" name="矩形 6"/>
          <p:cNvSpPr/>
          <p:nvPr/>
        </p:nvSpPr>
        <p:spPr>
          <a:xfrm>
            <a:off x="8154761" y="4902990"/>
            <a:ext cx="2860371" cy="6275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第三方数据库</a:t>
            </a:r>
          </a:p>
        </p:txBody>
      </p:sp>
      <p:sp>
        <p:nvSpPr>
          <p:cNvPr id="8" name="矩形 7"/>
          <p:cNvSpPr/>
          <p:nvPr/>
        </p:nvSpPr>
        <p:spPr>
          <a:xfrm>
            <a:off x="982132" y="2516453"/>
            <a:ext cx="3462868" cy="2404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通过车辆年份、款型以及上牌日期进行推算；通过观察车辆外观、刹车盘、方向盘、变速箱挡把、内饰的磨损程度进行估计</a:t>
            </a:r>
          </a:p>
        </p:txBody>
      </p:sp>
      <p:sp>
        <p:nvSpPr>
          <p:cNvPr id="9" name="矩形 8"/>
          <p:cNvSpPr/>
          <p:nvPr/>
        </p:nvSpPr>
        <p:spPr>
          <a:xfrm>
            <a:off x="5118100" y="2516452"/>
            <a:ext cx="2363560" cy="2404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部分二手车都会有</a:t>
            </a:r>
            <a:r>
              <a:rPr lang="en-US" altLang="zh-CN" dirty="0">
                <a:solidFill>
                  <a:schemeClr val="tx1"/>
                </a:solidFill>
                <a:latin typeface="微软雅黑" panose="020B0503020204020204" pitchFamily="34" charset="-122"/>
                <a:ea typeface="微软雅黑" panose="020B0503020204020204" pitchFamily="34" charset="-122"/>
              </a:rPr>
              <a:t>4S</a:t>
            </a:r>
            <a:r>
              <a:rPr lang="zh-CN" altLang="en-US" dirty="0">
                <a:solidFill>
                  <a:schemeClr val="tx1"/>
                </a:solidFill>
                <a:latin typeface="微软雅黑" panose="020B0503020204020204" pitchFamily="34" charset="-122"/>
                <a:ea typeface="微软雅黑" panose="020B0503020204020204" pitchFamily="34" charset="-122"/>
              </a:rPr>
              <a:t>店的保养记录，通过保养记录里程与表显里程进行对比</a:t>
            </a:r>
          </a:p>
        </p:txBody>
      </p:sp>
      <p:sp>
        <p:nvSpPr>
          <p:cNvPr id="10" name="矩形 9"/>
          <p:cNvSpPr/>
          <p:nvPr/>
        </p:nvSpPr>
        <p:spPr>
          <a:xfrm>
            <a:off x="8154761" y="2516453"/>
            <a:ext cx="2860371" cy="2404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目前国内没有成熟的相关产品，国外有</a:t>
            </a:r>
            <a:r>
              <a:rPr lang="en-US" altLang="zh-CN" dirty="0" err="1">
                <a:solidFill>
                  <a:schemeClr val="tx1"/>
                </a:solidFill>
                <a:latin typeface="微软雅黑" panose="020B0503020204020204" pitchFamily="34" charset="-122"/>
                <a:ea typeface="微软雅黑" panose="020B0503020204020204" pitchFamily="34" charset="-122"/>
              </a:rPr>
              <a:t>AutoCheck</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Carfax</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CarJam</a:t>
            </a:r>
            <a:r>
              <a:rPr lang="zh-CN" altLang="en-US" dirty="0">
                <a:solidFill>
                  <a:schemeClr val="tx1"/>
                </a:solidFill>
                <a:latin typeface="微软雅黑" panose="020B0503020204020204" pitchFamily="34" charset="-122"/>
                <a:ea typeface="微软雅黑" panose="020B0503020204020204" pitchFamily="34" charset="-122"/>
              </a:rPr>
              <a:t>等第三方信息系统可以付费查询</a:t>
            </a:r>
          </a:p>
        </p:txBody>
      </p:sp>
    </p:spTree>
    <p:extLst>
      <p:ext uri="{BB962C8B-B14F-4D97-AF65-F5344CB8AC3E}">
        <p14:creationId xmlns:p14="http://schemas.microsoft.com/office/powerpoint/2010/main" val="2393912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61</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现有方案的问题</a:t>
            </a:r>
          </a:p>
        </p:txBody>
      </p:sp>
      <p:sp>
        <p:nvSpPr>
          <p:cNvPr id="2" name="矩形 1"/>
          <p:cNvSpPr/>
          <p:nvPr/>
        </p:nvSpPr>
        <p:spPr>
          <a:xfrm>
            <a:off x="982133" y="5628212"/>
            <a:ext cx="2023534" cy="6275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不准确</a:t>
            </a:r>
          </a:p>
        </p:txBody>
      </p:sp>
      <p:sp>
        <p:nvSpPr>
          <p:cNvPr id="6" name="矩形 5"/>
          <p:cNvSpPr/>
          <p:nvPr/>
        </p:nvSpPr>
        <p:spPr>
          <a:xfrm>
            <a:off x="3698795" y="5628211"/>
            <a:ext cx="3782866" cy="6275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低频率</a:t>
            </a:r>
          </a:p>
        </p:txBody>
      </p:sp>
      <p:sp>
        <p:nvSpPr>
          <p:cNvPr id="7" name="矩形 6"/>
          <p:cNvSpPr/>
          <p:nvPr/>
        </p:nvSpPr>
        <p:spPr>
          <a:xfrm>
            <a:off x="8154761" y="5628212"/>
            <a:ext cx="3199039" cy="6275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隐私问题</a:t>
            </a:r>
          </a:p>
        </p:txBody>
      </p:sp>
      <p:sp>
        <p:nvSpPr>
          <p:cNvPr id="8" name="矩形 7"/>
          <p:cNvSpPr/>
          <p:nvPr/>
        </p:nvSpPr>
        <p:spPr>
          <a:xfrm>
            <a:off x="982132" y="3241675"/>
            <a:ext cx="2023535" cy="2404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通过观察法推算不够准确，另外车商如果针对性地进行修缮，消费者基本难以判断</a:t>
            </a:r>
          </a:p>
        </p:txBody>
      </p:sp>
      <p:sp>
        <p:nvSpPr>
          <p:cNvPr id="9" name="矩形 8"/>
          <p:cNvSpPr/>
          <p:nvPr/>
        </p:nvSpPr>
        <p:spPr>
          <a:xfrm>
            <a:off x="3683000" y="3241674"/>
            <a:ext cx="3798660" cy="2404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目前以</a:t>
            </a:r>
            <a:r>
              <a:rPr lang="en-US" altLang="zh-CN" dirty="0">
                <a:solidFill>
                  <a:schemeClr val="tx1"/>
                </a:solidFill>
                <a:latin typeface="微软雅黑" panose="020B0503020204020204" pitchFamily="34" charset="-122"/>
                <a:ea typeface="微软雅黑" panose="020B0503020204020204" pitchFamily="34" charset="-122"/>
              </a:rPr>
              <a:t>4S</a:t>
            </a:r>
            <a:r>
              <a:rPr lang="zh-CN" altLang="en-US" dirty="0">
                <a:solidFill>
                  <a:schemeClr val="tx1"/>
                </a:solidFill>
                <a:latin typeface="微软雅黑" panose="020B0503020204020204" pitchFamily="34" charset="-122"/>
                <a:ea typeface="微软雅黑" panose="020B0503020204020204" pitchFamily="34" charset="-122"/>
              </a:rPr>
              <a:t>店为主的方法均是低频记录，只在检修时记录，因此消费者只能根据最后一次里程记录来进行对比判断是否有里程减少的情况，存在严重的场景局限性</a:t>
            </a:r>
          </a:p>
        </p:txBody>
      </p:sp>
      <p:sp>
        <p:nvSpPr>
          <p:cNvPr id="10" name="矩形 9"/>
          <p:cNvSpPr/>
          <p:nvPr/>
        </p:nvSpPr>
        <p:spPr>
          <a:xfrm>
            <a:off x="8154761" y="3241675"/>
            <a:ext cx="3199039" cy="2404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目前美国的第三方信息平台的车辆信息是一个被动查询的过程，无法决定向谁出示。只要能获得车辆</a:t>
            </a:r>
            <a:r>
              <a:rPr lang="en-US" altLang="zh-CN" dirty="0">
                <a:solidFill>
                  <a:schemeClr val="tx1"/>
                </a:solidFill>
                <a:latin typeface="微软雅黑" panose="020B0503020204020204" pitchFamily="34" charset="-122"/>
                <a:ea typeface="微软雅黑" panose="020B0503020204020204" pitchFamily="34" charset="-122"/>
              </a:rPr>
              <a:t>VIN</a:t>
            </a:r>
            <a:r>
              <a:rPr lang="zh-CN" altLang="en-US" dirty="0">
                <a:solidFill>
                  <a:schemeClr val="tx1"/>
                </a:solidFill>
                <a:latin typeface="微软雅黑" panose="020B0503020204020204" pitchFamily="34" charset="-122"/>
                <a:ea typeface="微软雅黑" panose="020B0503020204020204" pitchFamily="34" charset="-122"/>
              </a:rPr>
              <a:t>号码，均可查到该车的详细信息</a:t>
            </a:r>
          </a:p>
        </p:txBody>
      </p:sp>
      <p:sp>
        <p:nvSpPr>
          <p:cNvPr id="12" name="矩形 11"/>
          <p:cNvSpPr/>
          <p:nvPr/>
        </p:nvSpPr>
        <p:spPr>
          <a:xfrm>
            <a:off x="982133" y="1773235"/>
            <a:ext cx="2023534" cy="62759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自主估算</a:t>
            </a:r>
          </a:p>
        </p:txBody>
      </p:sp>
      <p:sp>
        <p:nvSpPr>
          <p:cNvPr id="13" name="矩形 12"/>
          <p:cNvSpPr/>
          <p:nvPr/>
        </p:nvSpPr>
        <p:spPr>
          <a:xfrm>
            <a:off x="3698795" y="1773234"/>
            <a:ext cx="3782866" cy="62759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4S</a:t>
            </a:r>
            <a:r>
              <a:rPr lang="zh-CN" altLang="en-US" b="1" dirty="0">
                <a:latin typeface="微软雅黑" panose="020B0503020204020204" pitchFamily="34" charset="-122"/>
                <a:ea typeface="微软雅黑" panose="020B0503020204020204" pitchFamily="34" charset="-122"/>
              </a:rPr>
              <a:t>店查询</a:t>
            </a:r>
          </a:p>
        </p:txBody>
      </p:sp>
      <p:sp>
        <p:nvSpPr>
          <p:cNvPr id="14" name="矩形 13"/>
          <p:cNvSpPr/>
          <p:nvPr/>
        </p:nvSpPr>
        <p:spPr>
          <a:xfrm>
            <a:off x="8154761" y="1773235"/>
            <a:ext cx="3199039" cy="62759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第三方数据库</a:t>
            </a:r>
          </a:p>
        </p:txBody>
      </p:sp>
      <p:sp>
        <p:nvSpPr>
          <p:cNvPr id="3" name="下箭头 2"/>
          <p:cNvSpPr/>
          <p:nvPr/>
        </p:nvSpPr>
        <p:spPr>
          <a:xfrm>
            <a:off x="1790699" y="2629695"/>
            <a:ext cx="406400" cy="40877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5379130" y="2629695"/>
            <a:ext cx="406400" cy="40877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9551080" y="2629695"/>
            <a:ext cx="406400" cy="40877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380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342900" indent="-342900">
              <a:buFont typeface="+mj-lt"/>
              <a:buAutoNum type="alphaUcPeriod"/>
            </a:pPr>
            <a:r>
              <a:rPr lang="en-US" altLang="zh-CN" sz="1800" dirty="0"/>
              <a:t>“Innocent”</a:t>
            </a:r>
            <a:r>
              <a:rPr lang="zh-CN" altLang="en-US" sz="1800" dirty="0"/>
              <a:t>物联网模块：</a:t>
            </a:r>
            <a:r>
              <a:rPr lang="zh-CN" altLang="en-US" sz="1800" b="0" dirty="0"/>
              <a:t>由芯片，发射器，</a:t>
            </a:r>
            <a:r>
              <a:rPr lang="en-US" altLang="zh-CN" sz="1800" b="0" dirty="0"/>
              <a:t>GPS </a:t>
            </a:r>
            <a:r>
              <a:rPr lang="zh-CN" altLang="en-US" sz="1800" b="0" dirty="0"/>
              <a:t>和基本电路组成，按照程序定时从汽车的车载诊断系统（</a:t>
            </a:r>
            <a:r>
              <a:rPr lang="en-US" altLang="zh-CN" sz="1800" b="0" dirty="0"/>
              <a:t>OBD-Ⅱ</a:t>
            </a:r>
            <a:r>
              <a:rPr lang="zh-CN" altLang="en-US" sz="1800" b="0" dirty="0"/>
              <a:t>）接口检索里程表值和汽车的 </a:t>
            </a:r>
            <a:r>
              <a:rPr lang="en-US" altLang="zh-CN" sz="1800" b="0" dirty="0"/>
              <a:t>VIN</a:t>
            </a:r>
            <a:r>
              <a:rPr lang="zh-CN" altLang="en-US" sz="1800" b="0" dirty="0"/>
              <a:t>，并记录 </a:t>
            </a:r>
            <a:r>
              <a:rPr lang="en-US" altLang="zh-CN" sz="1800" b="0" dirty="0"/>
              <a:t>GPS </a:t>
            </a:r>
            <a:r>
              <a:rPr lang="zh-CN" altLang="en-US" sz="1800" b="0" dirty="0"/>
              <a:t>值，通过蓝牙发送到车内用户绑定好的智能设备上（手机、笔记本电脑、平板电脑等）。 </a:t>
            </a:r>
          </a:p>
          <a:p>
            <a:pPr marL="342900" indent="-342900">
              <a:buFont typeface="+mj-lt"/>
              <a:buAutoNum type="alphaUcPeriod"/>
            </a:pPr>
            <a:r>
              <a:rPr lang="en-US" altLang="zh-CN" sz="1800" dirty="0"/>
              <a:t>“Innocent”</a:t>
            </a:r>
            <a:r>
              <a:rPr lang="zh-CN" altLang="en-US" sz="1800" dirty="0"/>
              <a:t>应用程序：</a:t>
            </a:r>
            <a:r>
              <a:rPr lang="zh-CN" altLang="en-US" sz="1800" b="0" dirty="0"/>
              <a:t>在手机上为 </a:t>
            </a:r>
            <a:r>
              <a:rPr lang="en-US" altLang="zh-CN" sz="1800" b="0" dirty="0"/>
              <a:t>app </a:t>
            </a:r>
            <a:r>
              <a:rPr lang="zh-CN" altLang="en-US" sz="1800" b="0" dirty="0"/>
              <a:t>形式，在电脑上为相应的 </a:t>
            </a:r>
            <a:r>
              <a:rPr lang="en-US" altLang="zh-CN" sz="1800" b="0" dirty="0"/>
              <a:t>JavaScript </a:t>
            </a:r>
            <a:r>
              <a:rPr lang="zh-CN" altLang="en-US" sz="1800" b="0" dirty="0"/>
              <a:t>形式。以电脑为例，程序开始运行后，将使用</a:t>
            </a:r>
            <a:r>
              <a:rPr lang="en-US" altLang="zh-CN" sz="1800" b="0" dirty="0"/>
              <a:t>Web3 JavaScript </a:t>
            </a:r>
            <a:r>
              <a:rPr lang="en-US" altLang="zh-CN" sz="1800" b="0" dirty="0" err="1"/>
              <a:t>Dapp</a:t>
            </a:r>
            <a:r>
              <a:rPr lang="en-US" altLang="zh-CN" sz="1800" b="0" dirty="0"/>
              <a:t> API </a:t>
            </a:r>
            <a:r>
              <a:rPr lang="zh-CN" altLang="en-US" sz="1800" b="0" dirty="0"/>
              <a:t>将原始数据的 </a:t>
            </a:r>
            <a:r>
              <a:rPr lang="en-US" altLang="zh-CN" sz="1800" b="0" dirty="0"/>
              <a:t>SHA256 </a:t>
            </a:r>
            <a:r>
              <a:rPr lang="zh-CN" altLang="en-US" sz="1800" b="0" dirty="0"/>
              <a:t>哈希值签署到本地的以太坊客户端中，并通过 </a:t>
            </a:r>
            <a:r>
              <a:rPr lang="en-US" altLang="zh-CN" sz="1800" b="0" dirty="0"/>
              <a:t>RPC </a:t>
            </a:r>
            <a:r>
              <a:rPr lang="zh-CN" altLang="en-US" sz="1800" b="0" dirty="0"/>
              <a:t>调用将它们发送到云端的以太坊节点。 </a:t>
            </a:r>
          </a:p>
          <a:p>
            <a:pPr marL="342900" indent="-342900">
              <a:buFont typeface="+mj-lt"/>
              <a:buAutoNum type="alphaUcPeriod"/>
            </a:pPr>
            <a:r>
              <a:rPr lang="en-US" altLang="zh-CN" sz="1800" dirty="0"/>
              <a:t>“Innocent”</a:t>
            </a:r>
            <a:r>
              <a:rPr lang="zh-CN" altLang="en-US" sz="1800" dirty="0"/>
              <a:t>云数据库：</a:t>
            </a:r>
            <a:r>
              <a:rPr lang="zh-CN" altLang="en-US" sz="1800" b="0" dirty="0"/>
              <a:t>原始数据使用 </a:t>
            </a:r>
            <a:r>
              <a:rPr lang="en-US" altLang="zh-CN" sz="1800" b="0" dirty="0"/>
              <a:t>AES </a:t>
            </a:r>
            <a:r>
              <a:rPr lang="zh-CN" altLang="en-US" sz="1800" b="0" dirty="0"/>
              <a:t>在应用程序中加密后保存在云服务器（阿里云、华为云等）中，一方面可以进行数据分析为车主提供更好的服务，一方面以备将来调用。 </a:t>
            </a:r>
          </a:p>
          <a:p>
            <a:pPr marL="342900" indent="-342900">
              <a:buFont typeface="+mj-lt"/>
              <a:buAutoNum type="alphaUcPeriod"/>
            </a:pPr>
            <a:r>
              <a:rPr lang="zh-CN" altLang="en-US" sz="1800" dirty="0"/>
              <a:t>以太坊应用：</a:t>
            </a:r>
            <a:r>
              <a:rPr lang="en-US" altLang="zh-CN" sz="1800" dirty="0"/>
              <a:t>Innocent </a:t>
            </a:r>
            <a:r>
              <a:rPr lang="zh-CN" altLang="en-US" sz="1800" b="0" dirty="0"/>
              <a:t>在以太坊上的节点收到客户端发来的</a:t>
            </a:r>
            <a:r>
              <a:rPr lang="en-US" altLang="zh-CN" sz="1800" b="0" dirty="0"/>
              <a:t>SHA256 </a:t>
            </a:r>
            <a:r>
              <a:rPr lang="zh-CN" altLang="en-US" sz="1800" b="0" dirty="0"/>
              <a:t>哈希值后，将该组数据广播到整个以太坊网络，以备写入区块链。</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62</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方案原理</a:t>
            </a:r>
            <a:r>
              <a:rPr lang="en-US" altLang="zh-CN" dirty="0">
                <a:solidFill>
                  <a:srgbClr val="C00000"/>
                </a:solidFill>
              </a:rPr>
              <a:t>——</a:t>
            </a:r>
            <a:r>
              <a:rPr lang="zh-CN" altLang="en-US" dirty="0">
                <a:solidFill>
                  <a:srgbClr val="C00000"/>
                </a:solidFill>
              </a:rPr>
              <a:t>系统组成</a:t>
            </a:r>
          </a:p>
        </p:txBody>
      </p:sp>
    </p:spTree>
    <p:extLst>
      <p:ext uri="{BB962C8B-B14F-4D97-AF65-F5344CB8AC3E}">
        <p14:creationId xmlns:p14="http://schemas.microsoft.com/office/powerpoint/2010/main" val="3860615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63</a:t>
            </a:fld>
            <a:endParaRPr lang="zh-CN" altLang="en-US"/>
          </a:p>
        </p:txBody>
      </p:sp>
      <p:pic>
        <p:nvPicPr>
          <p:cNvPr id="7" name="图片 6"/>
          <p:cNvPicPr>
            <a:picLocks noChangeAspect="1"/>
          </p:cNvPicPr>
          <p:nvPr/>
        </p:nvPicPr>
        <p:blipFill>
          <a:blip r:embed="rId3"/>
          <a:stretch>
            <a:fillRect/>
          </a:stretch>
        </p:blipFill>
        <p:spPr>
          <a:xfrm>
            <a:off x="965199" y="3265478"/>
            <a:ext cx="8119286" cy="2644183"/>
          </a:xfrm>
          <a:prstGeom prst="rect">
            <a:avLst/>
          </a:prstGeom>
        </p:spPr>
      </p:pic>
      <p:sp>
        <p:nvSpPr>
          <p:cNvPr id="8" name="椭圆 7"/>
          <p:cNvSpPr/>
          <p:nvPr/>
        </p:nvSpPr>
        <p:spPr>
          <a:xfrm>
            <a:off x="6126490" y="4326162"/>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A</a:t>
            </a:r>
            <a:endParaRPr lang="zh-CN" altLang="en-US" sz="1100" dirty="0">
              <a:latin typeface="微软雅黑" panose="020B0503020204020204" pitchFamily="34" charset="-122"/>
              <a:ea typeface="微软雅黑" panose="020B0503020204020204" pitchFamily="34" charset="-122"/>
            </a:endParaRPr>
          </a:p>
        </p:txBody>
      </p:sp>
      <p:cxnSp>
        <p:nvCxnSpPr>
          <p:cNvPr id="9" name="直接连接符 8"/>
          <p:cNvCxnSpPr>
            <a:stCxn id="8" idx="6"/>
          </p:cNvCxnSpPr>
          <p:nvPr/>
        </p:nvCxnSpPr>
        <p:spPr>
          <a:xfrm>
            <a:off x="6450137" y="4487986"/>
            <a:ext cx="566384" cy="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16520" y="4329346"/>
            <a:ext cx="2366636"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芯片</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发射器</a:t>
            </a:r>
            <a:r>
              <a:rPr lang="en-US" altLang="zh-CN" sz="1200" b="1" dirty="0">
                <a:latin typeface="微软雅黑" panose="020B0503020204020204" pitchFamily="34" charset="-122"/>
                <a:ea typeface="微软雅黑" panose="020B0503020204020204" pitchFamily="34" charset="-122"/>
              </a:rPr>
              <a:t>+GPS</a:t>
            </a:r>
          </a:p>
        </p:txBody>
      </p:sp>
      <p:pic>
        <p:nvPicPr>
          <p:cNvPr id="2" name="图片 1"/>
          <p:cNvPicPr>
            <a:picLocks noChangeAspect="1"/>
          </p:cNvPicPr>
          <p:nvPr/>
        </p:nvPicPr>
        <p:blipFill>
          <a:blip r:embed="rId4"/>
          <a:stretch>
            <a:fillRect/>
          </a:stretch>
        </p:blipFill>
        <p:spPr>
          <a:xfrm>
            <a:off x="7016520" y="587405"/>
            <a:ext cx="3505430" cy="3505430"/>
          </a:xfrm>
          <a:prstGeom prst="rect">
            <a:avLst/>
          </a:prstGeom>
        </p:spPr>
      </p:pic>
    </p:spTree>
    <p:extLst>
      <p:ext uri="{BB962C8B-B14F-4D97-AF65-F5344CB8AC3E}">
        <p14:creationId xmlns:p14="http://schemas.microsoft.com/office/powerpoint/2010/main" val="219807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64</a:t>
            </a:fld>
            <a:endParaRPr lang="zh-CN" altLang="en-US"/>
          </a:p>
        </p:txBody>
      </p:sp>
      <p:pic>
        <p:nvPicPr>
          <p:cNvPr id="7" name="图片 6"/>
          <p:cNvPicPr>
            <a:picLocks noChangeAspect="1"/>
          </p:cNvPicPr>
          <p:nvPr/>
        </p:nvPicPr>
        <p:blipFill>
          <a:blip r:embed="rId3"/>
          <a:stretch>
            <a:fillRect/>
          </a:stretch>
        </p:blipFill>
        <p:spPr>
          <a:xfrm>
            <a:off x="965199" y="3265478"/>
            <a:ext cx="8119286" cy="2644183"/>
          </a:xfrm>
          <a:prstGeom prst="rect">
            <a:avLst/>
          </a:prstGeom>
        </p:spPr>
      </p:pic>
      <p:sp>
        <p:nvSpPr>
          <p:cNvPr id="8" name="椭圆 7"/>
          <p:cNvSpPr/>
          <p:nvPr/>
        </p:nvSpPr>
        <p:spPr>
          <a:xfrm>
            <a:off x="6126490" y="4326162"/>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A</a:t>
            </a:r>
            <a:endParaRPr lang="zh-CN" altLang="en-US" sz="1100" dirty="0">
              <a:latin typeface="微软雅黑" panose="020B0503020204020204" pitchFamily="34" charset="-122"/>
              <a:ea typeface="微软雅黑" panose="020B0503020204020204" pitchFamily="34" charset="-122"/>
            </a:endParaRPr>
          </a:p>
        </p:txBody>
      </p:sp>
      <p:cxnSp>
        <p:nvCxnSpPr>
          <p:cNvPr id="9" name="直接连接符 8"/>
          <p:cNvCxnSpPr>
            <a:stCxn id="8" idx="6"/>
          </p:cNvCxnSpPr>
          <p:nvPr/>
        </p:nvCxnSpPr>
        <p:spPr>
          <a:xfrm>
            <a:off x="6450137" y="4487986"/>
            <a:ext cx="566384" cy="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16520" y="4329346"/>
            <a:ext cx="2366636"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芯片</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发射器</a:t>
            </a:r>
            <a:r>
              <a:rPr lang="en-US" altLang="zh-CN" sz="1200" b="1" dirty="0">
                <a:latin typeface="微软雅黑" panose="020B0503020204020204" pitchFamily="34" charset="-122"/>
                <a:ea typeface="微软雅黑" panose="020B0503020204020204" pitchFamily="34" charset="-122"/>
              </a:rPr>
              <a:t>+GPS</a:t>
            </a:r>
          </a:p>
        </p:txBody>
      </p:sp>
      <p:sp>
        <p:nvSpPr>
          <p:cNvPr id="11" name="矩形 10"/>
          <p:cNvSpPr/>
          <p:nvPr/>
        </p:nvSpPr>
        <p:spPr>
          <a:xfrm>
            <a:off x="7016517" y="4724497"/>
            <a:ext cx="2947865" cy="731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每隔</a:t>
            </a:r>
            <a:r>
              <a:rPr lang="en-US" altLang="zh-CN" sz="1400" dirty="0">
                <a:solidFill>
                  <a:schemeClr val="tx1"/>
                </a:solidFill>
                <a:latin typeface="微软雅黑" panose="020B0503020204020204" pitchFamily="34" charset="-122"/>
                <a:ea typeface="微软雅黑" panose="020B0503020204020204" pitchFamily="34" charset="-122"/>
              </a:rPr>
              <a:t>t</a:t>
            </a:r>
            <a:r>
              <a:rPr lang="zh-CN" altLang="en-US" sz="1400" dirty="0">
                <a:solidFill>
                  <a:schemeClr val="tx1"/>
                </a:solidFill>
                <a:latin typeface="微软雅黑" panose="020B0503020204020204" pitchFamily="34" charset="-122"/>
                <a:ea typeface="微软雅黑" panose="020B0503020204020204" pitchFamily="34" charset="-122"/>
              </a:rPr>
              <a:t>时间，从</a:t>
            </a:r>
            <a:r>
              <a:rPr lang="en-US" altLang="zh-CN" sz="1400" dirty="0">
                <a:solidFill>
                  <a:schemeClr val="tx1"/>
                </a:solidFill>
                <a:latin typeface="微软雅黑" panose="020B0503020204020204" pitchFamily="34" charset="-122"/>
                <a:ea typeface="微软雅黑" panose="020B0503020204020204" pitchFamily="34" charset="-122"/>
              </a:rPr>
              <a:t>OBD</a:t>
            </a:r>
            <a:r>
              <a:rPr lang="zh-CN" altLang="en-US" sz="1400" dirty="0">
                <a:solidFill>
                  <a:schemeClr val="tx1"/>
                </a:solidFill>
                <a:latin typeface="微软雅黑" panose="020B0503020204020204" pitchFamily="34" charset="-122"/>
                <a:ea typeface="微软雅黑" panose="020B0503020204020204" pitchFamily="34" charset="-122"/>
              </a:rPr>
              <a:t>读取一次里程数据并发送给绑定的手机</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4" name="椭圆 13"/>
          <p:cNvSpPr/>
          <p:nvPr/>
        </p:nvSpPr>
        <p:spPr>
          <a:xfrm>
            <a:off x="5147725" y="4562674"/>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B</a:t>
            </a:r>
            <a:endParaRPr lang="zh-CN" altLang="en-US" sz="1100" dirty="0">
              <a:latin typeface="微软雅黑" panose="020B0503020204020204" pitchFamily="34" charset="-122"/>
              <a:ea typeface="微软雅黑" panose="020B0503020204020204" pitchFamily="34" charset="-122"/>
            </a:endParaRPr>
          </a:p>
        </p:txBody>
      </p:sp>
      <p:cxnSp>
        <p:nvCxnSpPr>
          <p:cNvPr id="23" name="肘形连接符 22"/>
          <p:cNvCxnSpPr>
            <a:stCxn id="8" idx="4"/>
            <a:endCxn id="14" idx="4"/>
          </p:cNvCxnSpPr>
          <p:nvPr/>
        </p:nvCxnSpPr>
        <p:spPr>
          <a:xfrm rot="5400000">
            <a:off x="5680676" y="4278685"/>
            <a:ext cx="236512" cy="978764"/>
          </a:xfrm>
          <a:prstGeom prst="bentConnector3">
            <a:avLst>
              <a:gd name="adj1" fmla="val 44909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233704" y="5785184"/>
            <a:ext cx="1216433" cy="600164"/>
          </a:xfrm>
          <a:prstGeom prst="rect">
            <a:avLst/>
          </a:prstGeom>
          <a:noFill/>
        </p:spPr>
        <p:txBody>
          <a:bodyPr wrap="square" rtlCol="0">
            <a:spAutoFit/>
          </a:bodyPr>
          <a:lstStyle/>
          <a:p>
            <a:pP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当前里程，</a:t>
            </a:r>
            <a:r>
              <a:rPr lang="en-US" altLang="zh-CN" sz="1100" dirty="0">
                <a:solidFill>
                  <a:srgbClr val="C00000"/>
                </a:solidFill>
                <a:latin typeface="微软雅黑" panose="020B0503020204020204" pitchFamily="34" charset="-122"/>
                <a:ea typeface="微软雅黑" panose="020B0503020204020204" pitchFamily="34" charset="-122"/>
              </a:rPr>
              <a:t>GPS</a:t>
            </a:r>
            <a:r>
              <a:rPr lang="zh-CN" altLang="en-US" sz="1100" dirty="0">
                <a:solidFill>
                  <a:srgbClr val="C00000"/>
                </a:solidFill>
                <a:latin typeface="微软雅黑" panose="020B0503020204020204" pitchFamily="34" charset="-122"/>
                <a:ea typeface="微软雅黑" panose="020B0503020204020204" pitchFamily="34" charset="-122"/>
              </a:rPr>
              <a:t>时间，位置坐标</a:t>
            </a:r>
          </a:p>
        </p:txBody>
      </p:sp>
      <p:cxnSp>
        <p:nvCxnSpPr>
          <p:cNvPr id="29" name="直接连接符 28"/>
          <p:cNvCxnSpPr/>
          <p:nvPr/>
        </p:nvCxnSpPr>
        <p:spPr>
          <a:xfrm>
            <a:off x="4305971" y="4724499"/>
            <a:ext cx="89465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421169" y="4565858"/>
            <a:ext cx="2008483"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”本地应用</a:t>
            </a:r>
            <a:endParaRPr lang="en-US" altLang="zh-CN" sz="12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2207755" y="1861376"/>
            <a:ext cx="2098215" cy="2464786"/>
            <a:chOff x="4110263" y="606726"/>
            <a:chExt cx="3971474" cy="4665314"/>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3639" y="1388630"/>
              <a:ext cx="1731600" cy="3079939"/>
            </a:xfrm>
            <a:prstGeom prst="rect">
              <a:avLst/>
            </a:pr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0263" y="606726"/>
              <a:ext cx="3971474" cy="4665314"/>
            </a:xfrm>
            <a:prstGeom prst="rect">
              <a:avLst/>
            </a:prstGeom>
          </p:spPr>
        </p:pic>
      </p:grpSp>
    </p:spTree>
    <p:extLst>
      <p:ext uri="{BB962C8B-B14F-4D97-AF65-F5344CB8AC3E}">
        <p14:creationId xmlns:p14="http://schemas.microsoft.com/office/powerpoint/2010/main" val="1578916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65</a:t>
            </a:fld>
            <a:endParaRPr lang="zh-CN" altLang="en-US"/>
          </a:p>
        </p:txBody>
      </p:sp>
      <p:pic>
        <p:nvPicPr>
          <p:cNvPr id="7" name="图片 6"/>
          <p:cNvPicPr>
            <a:picLocks noChangeAspect="1"/>
          </p:cNvPicPr>
          <p:nvPr/>
        </p:nvPicPr>
        <p:blipFill>
          <a:blip r:embed="rId3"/>
          <a:stretch>
            <a:fillRect/>
          </a:stretch>
        </p:blipFill>
        <p:spPr>
          <a:xfrm>
            <a:off x="965199" y="3265478"/>
            <a:ext cx="8119286" cy="2644183"/>
          </a:xfrm>
          <a:prstGeom prst="rect">
            <a:avLst/>
          </a:prstGeom>
        </p:spPr>
      </p:pic>
      <p:sp>
        <p:nvSpPr>
          <p:cNvPr id="8" name="椭圆 7"/>
          <p:cNvSpPr/>
          <p:nvPr/>
        </p:nvSpPr>
        <p:spPr>
          <a:xfrm>
            <a:off x="6126490" y="4326162"/>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A</a:t>
            </a:r>
            <a:endParaRPr lang="zh-CN" altLang="en-US" sz="1100" dirty="0">
              <a:latin typeface="微软雅黑" panose="020B0503020204020204" pitchFamily="34" charset="-122"/>
              <a:ea typeface="微软雅黑" panose="020B0503020204020204" pitchFamily="34" charset="-122"/>
            </a:endParaRPr>
          </a:p>
        </p:txBody>
      </p:sp>
      <p:cxnSp>
        <p:nvCxnSpPr>
          <p:cNvPr id="9" name="直接连接符 8"/>
          <p:cNvCxnSpPr>
            <a:stCxn id="8" idx="6"/>
          </p:cNvCxnSpPr>
          <p:nvPr/>
        </p:nvCxnSpPr>
        <p:spPr>
          <a:xfrm>
            <a:off x="6450137" y="4487986"/>
            <a:ext cx="566384" cy="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16520" y="4329346"/>
            <a:ext cx="2366636"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芯片</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发射器</a:t>
            </a:r>
            <a:r>
              <a:rPr lang="en-US" altLang="zh-CN" sz="1200" b="1" dirty="0">
                <a:latin typeface="微软雅黑" panose="020B0503020204020204" pitchFamily="34" charset="-122"/>
                <a:ea typeface="微软雅黑" panose="020B0503020204020204" pitchFamily="34" charset="-122"/>
              </a:rPr>
              <a:t>+GPS</a:t>
            </a:r>
          </a:p>
        </p:txBody>
      </p:sp>
      <p:sp>
        <p:nvSpPr>
          <p:cNvPr id="11" name="矩形 10"/>
          <p:cNvSpPr/>
          <p:nvPr/>
        </p:nvSpPr>
        <p:spPr>
          <a:xfrm>
            <a:off x="7016517" y="4724497"/>
            <a:ext cx="2947865" cy="731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每隔</a:t>
            </a:r>
            <a:r>
              <a:rPr lang="en-US" altLang="zh-CN" sz="1400" dirty="0">
                <a:solidFill>
                  <a:schemeClr val="tx1"/>
                </a:solidFill>
                <a:latin typeface="微软雅黑" panose="020B0503020204020204" pitchFamily="34" charset="-122"/>
                <a:ea typeface="微软雅黑" panose="020B0503020204020204" pitchFamily="34" charset="-122"/>
              </a:rPr>
              <a:t>t</a:t>
            </a:r>
            <a:r>
              <a:rPr lang="zh-CN" altLang="en-US" sz="1400" dirty="0">
                <a:solidFill>
                  <a:schemeClr val="tx1"/>
                </a:solidFill>
                <a:latin typeface="微软雅黑" panose="020B0503020204020204" pitchFamily="34" charset="-122"/>
                <a:ea typeface="微软雅黑" panose="020B0503020204020204" pitchFamily="34" charset="-122"/>
              </a:rPr>
              <a:t>时间，从</a:t>
            </a:r>
            <a:r>
              <a:rPr lang="en-US" altLang="zh-CN" sz="1400" dirty="0">
                <a:solidFill>
                  <a:schemeClr val="tx1"/>
                </a:solidFill>
                <a:latin typeface="微软雅黑" panose="020B0503020204020204" pitchFamily="34" charset="-122"/>
                <a:ea typeface="微软雅黑" panose="020B0503020204020204" pitchFamily="34" charset="-122"/>
              </a:rPr>
              <a:t>OBD</a:t>
            </a:r>
            <a:r>
              <a:rPr lang="zh-CN" altLang="en-US" sz="1400" dirty="0">
                <a:solidFill>
                  <a:schemeClr val="tx1"/>
                </a:solidFill>
                <a:latin typeface="微软雅黑" panose="020B0503020204020204" pitchFamily="34" charset="-122"/>
                <a:ea typeface="微软雅黑" panose="020B0503020204020204" pitchFamily="34" charset="-122"/>
              </a:rPr>
              <a:t>读取一次里程数据并发送给绑定的手机</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4" name="椭圆 13"/>
          <p:cNvSpPr/>
          <p:nvPr/>
        </p:nvSpPr>
        <p:spPr>
          <a:xfrm>
            <a:off x="5147725" y="4562674"/>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B</a:t>
            </a:r>
            <a:endParaRPr lang="zh-CN" altLang="en-US" sz="11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305971" y="4724499"/>
            <a:ext cx="89465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421169" y="4565858"/>
            <a:ext cx="2008483"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”本地应用</a:t>
            </a:r>
            <a:endParaRPr lang="en-US" altLang="zh-CN" sz="1200" b="1" dirty="0">
              <a:latin typeface="微软雅黑" panose="020B0503020204020204" pitchFamily="34" charset="-122"/>
              <a:ea typeface="微软雅黑" panose="020B0503020204020204" pitchFamily="34" charset="-122"/>
            </a:endParaRPr>
          </a:p>
        </p:txBody>
      </p:sp>
      <p:sp>
        <p:nvSpPr>
          <p:cNvPr id="17" name="矩形 16"/>
          <p:cNvSpPr/>
          <p:nvPr/>
        </p:nvSpPr>
        <p:spPr>
          <a:xfrm>
            <a:off x="1586146" y="4961010"/>
            <a:ext cx="2843505" cy="122251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收到物联网模块发来的里程数据后进行哈希运算，并向云端发送加密信息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cxnSp>
        <p:nvCxnSpPr>
          <p:cNvPr id="23" name="肘形连接符 22"/>
          <p:cNvCxnSpPr>
            <a:stCxn id="8" idx="4"/>
            <a:endCxn id="14" idx="4"/>
          </p:cNvCxnSpPr>
          <p:nvPr/>
        </p:nvCxnSpPr>
        <p:spPr>
          <a:xfrm rot="5400000">
            <a:off x="5680676" y="4278685"/>
            <a:ext cx="236512" cy="978764"/>
          </a:xfrm>
          <a:prstGeom prst="bentConnector3">
            <a:avLst>
              <a:gd name="adj1" fmla="val 44909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233704" y="5785184"/>
            <a:ext cx="1216433" cy="600164"/>
          </a:xfrm>
          <a:prstGeom prst="rect">
            <a:avLst/>
          </a:prstGeom>
          <a:noFill/>
        </p:spPr>
        <p:txBody>
          <a:bodyPr wrap="square" rtlCol="0">
            <a:spAutoFit/>
          </a:bodyPr>
          <a:lstStyle/>
          <a:p>
            <a:pP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当前里程，</a:t>
            </a:r>
            <a:r>
              <a:rPr lang="en-US" altLang="zh-CN" sz="1100" dirty="0">
                <a:solidFill>
                  <a:srgbClr val="C00000"/>
                </a:solidFill>
                <a:latin typeface="微软雅黑" panose="020B0503020204020204" pitchFamily="34" charset="-122"/>
                <a:ea typeface="微软雅黑" panose="020B0503020204020204" pitchFamily="34" charset="-122"/>
              </a:rPr>
              <a:t>GPS</a:t>
            </a:r>
            <a:r>
              <a:rPr lang="zh-CN" altLang="en-US" sz="1100" dirty="0">
                <a:solidFill>
                  <a:srgbClr val="C00000"/>
                </a:solidFill>
                <a:latin typeface="微软雅黑" panose="020B0503020204020204" pitchFamily="34" charset="-122"/>
                <a:ea typeface="微软雅黑" panose="020B0503020204020204" pitchFamily="34" charset="-122"/>
              </a:rPr>
              <a:t>时间，位置坐标</a:t>
            </a:r>
          </a:p>
        </p:txBody>
      </p:sp>
      <p:cxnSp>
        <p:nvCxnSpPr>
          <p:cNvPr id="30" name="直接箭头连接符 29"/>
          <p:cNvCxnSpPr>
            <a:stCxn id="14" idx="0"/>
            <a:endCxn id="29" idx="4"/>
          </p:cNvCxnSpPr>
          <p:nvPr/>
        </p:nvCxnSpPr>
        <p:spPr>
          <a:xfrm flipH="1" flipV="1">
            <a:off x="5304124" y="2674633"/>
            <a:ext cx="5425" cy="18880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959351" y="2307083"/>
            <a:ext cx="770906" cy="382559"/>
          </a:xfrm>
          <a:prstGeom prst="rect">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基站</a:t>
            </a:r>
            <a:endParaRPr lang="en-US" altLang="zh-CN" sz="1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5030" y="2072560"/>
            <a:ext cx="766233" cy="766233"/>
          </a:xfrm>
          <a:prstGeom prst="rect">
            <a:avLst/>
          </a:prstGeom>
        </p:spPr>
      </p:pic>
    </p:spTree>
    <p:extLst>
      <p:ext uri="{BB962C8B-B14F-4D97-AF65-F5344CB8AC3E}">
        <p14:creationId xmlns:p14="http://schemas.microsoft.com/office/powerpoint/2010/main" val="2420570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66</a:t>
            </a:fld>
            <a:endParaRPr lang="zh-CN" altLang="en-US"/>
          </a:p>
        </p:txBody>
      </p:sp>
      <p:pic>
        <p:nvPicPr>
          <p:cNvPr id="7" name="图片 6"/>
          <p:cNvPicPr>
            <a:picLocks noChangeAspect="1"/>
          </p:cNvPicPr>
          <p:nvPr/>
        </p:nvPicPr>
        <p:blipFill>
          <a:blip r:embed="rId3"/>
          <a:stretch>
            <a:fillRect/>
          </a:stretch>
        </p:blipFill>
        <p:spPr>
          <a:xfrm>
            <a:off x="965199" y="3265478"/>
            <a:ext cx="8119286" cy="2644183"/>
          </a:xfrm>
          <a:prstGeom prst="rect">
            <a:avLst/>
          </a:prstGeom>
        </p:spPr>
      </p:pic>
      <p:sp>
        <p:nvSpPr>
          <p:cNvPr id="8" name="椭圆 7"/>
          <p:cNvSpPr/>
          <p:nvPr/>
        </p:nvSpPr>
        <p:spPr>
          <a:xfrm>
            <a:off x="6126490" y="4326162"/>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A</a:t>
            </a:r>
            <a:endParaRPr lang="zh-CN" altLang="en-US" sz="1100" dirty="0">
              <a:latin typeface="微软雅黑" panose="020B0503020204020204" pitchFamily="34" charset="-122"/>
              <a:ea typeface="微软雅黑" panose="020B0503020204020204" pitchFamily="34" charset="-122"/>
            </a:endParaRPr>
          </a:p>
        </p:txBody>
      </p:sp>
      <p:cxnSp>
        <p:nvCxnSpPr>
          <p:cNvPr id="9" name="直接连接符 8"/>
          <p:cNvCxnSpPr>
            <a:stCxn id="8" idx="6"/>
          </p:cNvCxnSpPr>
          <p:nvPr/>
        </p:nvCxnSpPr>
        <p:spPr>
          <a:xfrm>
            <a:off x="6450137" y="4487986"/>
            <a:ext cx="566384" cy="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16520" y="4329346"/>
            <a:ext cx="2366636"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芯片</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发射器</a:t>
            </a:r>
            <a:r>
              <a:rPr lang="en-US" altLang="zh-CN" sz="1200" b="1" dirty="0">
                <a:latin typeface="微软雅黑" panose="020B0503020204020204" pitchFamily="34" charset="-122"/>
                <a:ea typeface="微软雅黑" panose="020B0503020204020204" pitchFamily="34" charset="-122"/>
              </a:rPr>
              <a:t>+GPS</a:t>
            </a:r>
          </a:p>
        </p:txBody>
      </p:sp>
      <p:sp>
        <p:nvSpPr>
          <p:cNvPr id="11" name="矩形 10"/>
          <p:cNvSpPr/>
          <p:nvPr/>
        </p:nvSpPr>
        <p:spPr>
          <a:xfrm>
            <a:off x="7016517" y="4724497"/>
            <a:ext cx="2947865" cy="731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每隔</a:t>
            </a:r>
            <a:r>
              <a:rPr lang="en-US" altLang="zh-CN" sz="1400" dirty="0">
                <a:solidFill>
                  <a:schemeClr val="tx1"/>
                </a:solidFill>
                <a:latin typeface="微软雅黑" panose="020B0503020204020204" pitchFamily="34" charset="-122"/>
                <a:ea typeface="微软雅黑" panose="020B0503020204020204" pitchFamily="34" charset="-122"/>
              </a:rPr>
              <a:t>t</a:t>
            </a:r>
            <a:r>
              <a:rPr lang="zh-CN" altLang="en-US" sz="1400" dirty="0">
                <a:solidFill>
                  <a:schemeClr val="tx1"/>
                </a:solidFill>
                <a:latin typeface="微软雅黑" panose="020B0503020204020204" pitchFamily="34" charset="-122"/>
                <a:ea typeface="微软雅黑" panose="020B0503020204020204" pitchFamily="34" charset="-122"/>
              </a:rPr>
              <a:t>时间，从</a:t>
            </a:r>
            <a:r>
              <a:rPr lang="en-US" altLang="zh-CN" sz="1400" dirty="0">
                <a:solidFill>
                  <a:schemeClr val="tx1"/>
                </a:solidFill>
                <a:latin typeface="微软雅黑" panose="020B0503020204020204" pitchFamily="34" charset="-122"/>
                <a:ea typeface="微软雅黑" panose="020B0503020204020204" pitchFamily="34" charset="-122"/>
              </a:rPr>
              <a:t>OBD</a:t>
            </a:r>
            <a:r>
              <a:rPr lang="zh-CN" altLang="en-US" sz="1400" dirty="0">
                <a:solidFill>
                  <a:schemeClr val="tx1"/>
                </a:solidFill>
                <a:latin typeface="微软雅黑" panose="020B0503020204020204" pitchFamily="34" charset="-122"/>
                <a:ea typeface="微软雅黑" panose="020B0503020204020204" pitchFamily="34" charset="-122"/>
              </a:rPr>
              <a:t>读取一次里程数据并发送给绑定的手机</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4" name="椭圆 13"/>
          <p:cNvSpPr/>
          <p:nvPr/>
        </p:nvSpPr>
        <p:spPr>
          <a:xfrm>
            <a:off x="5147725" y="4562674"/>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B</a:t>
            </a:r>
            <a:endParaRPr lang="zh-CN" altLang="en-US" sz="11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305971" y="4724499"/>
            <a:ext cx="89465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421169" y="4565858"/>
            <a:ext cx="2008483"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”本地应用</a:t>
            </a:r>
            <a:endParaRPr lang="en-US" altLang="zh-CN" sz="1200" b="1" dirty="0">
              <a:latin typeface="微软雅黑" panose="020B0503020204020204" pitchFamily="34" charset="-122"/>
              <a:ea typeface="微软雅黑" panose="020B0503020204020204" pitchFamily="34" charset="-122"/>
            </a:endParaRPr>
          </a:p>
        </p:txBody>
      </p:sp>
      <p:sp>
        <p:nvSpPr>
          <p:cNvPr id="19" name="矩形 18"/>
          <p:cNvSpPr/>
          <p:nvPr/>
        </p:nvSpPr>
        <p:spPr>
          <a:xfrm>
            <a:off x="2038493" y="1138676"/>
            <a:ext cx="1889652"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”数据库</a:t>
            </a:r>
            <a:endParaRPr lang="en-US" altLang="zh-CN" sz="1200" b="1" dirty="0">
              <a:latin typeface="微软雅黑" panose="020B0503020204020204" pitchFamily="34" charset="-122"/>
              <a:ea typeface="微软雅黑" panose="020B0503020204020204" pitchFamily="34" charset="-122"/>
            </a:endParaRPr>
          </a:p>
        </p:txBody>
      </p:sp>
      <p:sp>
        <p:nvSpPr>
          <p:cNvPr id="20" name="矩形 19"/>
          <p:cNvSpPr/>
          <p:nvPr/>
        </p:nvSpPr>
        <p:spPr>
          <a:xfrm>
            <a:off x="1084639" y="1533827"/>
            <a:ext cx="2843505" cy="783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收到数据包后储存在服务器上，提供数据分析和相关服务</a:t>
            </a:r>
            <a:endParaRPr lang="en-US" altLang="zh-CN" sz="1400" dirty="0">
              <a:solidFill>
                <a:schemeClr val="tx1"/>
              </a:solidFill>
              <a:latin typeface="微软雅黑" panose="020B0503020204020204" pitchFamily="34" charset="-122"/>
              <a:ea typeface="微软雅黑" panose="020B0503020204020204" pitchFamily="34" charset="-122"/>
            </a:endParaRPr>
          </a:p>
        </p:txBody>
      </p:sp>
      <p:cxnSp>
        <p:nvCxnSpPr>
          <p:cNvPr id="21" name="肘形连接符 20"/>
          <p:cNvCxnSpPr>
            <a:endCxn id="19" idx="3"/>
          </p:cNvCxnSpPr>
          <p:nvPr/>
        </p:nvCxnSpPr>
        <p:spPr>
          <a:xfrm rot="10800000">
            <a:off x="3928146" y="1336252"/>
            <a:ext cx="1381407" cy="1017918"/>
          </a:xfrm>
          <a:prstGeom prst="bentConnector3">
            <a:avLst>
              <a:gd name="adj1" fmla="val 35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8" idx="4"/>
            <a:endCxn id="14" idx="4"/>
          </p:cNvCxnSpPr>
          <p:nvPr/>
        </p:nvCxnSpPr>
        <p:spPr>
          <a:xfrm rot="5400000">
            <a:off x="5680676" y="4278685"/>
            <a:ext cx="236512" cy="978764"/>
          </a:xfrm>
          <a:prstGeom prst="bentConnector3">
            <a:avLst>
              <a:gd name="adj1" fmla="val 44909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233704" y="5785184"/>
            <a:ext cx="1216433" cy="600164"/>
          </a:xfrm>
          <a:prstGeom prst="rect">
            <a:avLst/>
          </a:prstGeom>
          <a:noFill/>
        </p:spPr>
        <p:txBody>
          <a:bodyPr wrap="square" rtlCol="0">
            <a:spAutoFit/>
          </a:bodyPr>
          <a:lstStyle/>
          <a:p>
            <a:pP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当前里程，</a:t>
            </a:r>
            <a:r>
              <a:rPr lang="en-US" altLang="zh-CN" sz="1100" dirty="0">
                <a:solidFill>
                  <a:srgbClr val="C00000"/>
                </a:solidFill>
                <a:latin typeface="微软雅黑" panose="020B0503020204020204" pitchFamily="34" charset="-122"/>
                <a:ea typeface="微软雅黑" panose="020B0503020204020204" pitchFamily="34" charset="-122"/>
              </a:rPr>
              <a:t>GPS</a:t>
            </a:r>
            <a:r>
              <a:rPr lang="zh-CN" altLang="en-US" sz="1100" dirty="0">
                <a:solidFill>
                  <a:srgbClr val="C00000"/>
                </a:solidFill>
                <a:latin typeface="微软雅黑" panose="020B0503020204020204" pitchFamily="34" charset="-122"/>
                <a:ea typeface="微软雅黑" panose="020B0503020204020204" pitchFamily="34" charset="-122"/>
              </a:rPr>
              <a:t>时间，位置坐标</a:t>
            </a:r>
          </a:p>
        </p:txBody>
      </p:sp>
      <p:sp>
        <p:nvSpPr>
          <p:cNvPr id="27" name="椭圆 26"/>
          <p:cNvSpPr/>
          <p:nvPr/>
        </p:nvSpPr>
        <p:spPr>
          <a:xfrm>
            <a:off x="3604498" y="571500"/>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C</a:t>
            </a:r>
            <a:endParaRPr lang="zh-CN" altLang="en-US" sz="1100" dirty="0">
              <a:latin typeface="微软雅黑" panose="020B0503020204020204" pitchFamily="34" charset="-122"/>
              <a:ea typeface="微软雅黑" panose="020B0503020204020204" pitchFamily="34" charset="-122"/>
            </a:endParaRPr>
          </a:p>
        </p:txBody>
      </p:sp>
      <p:cxnSp>
        <p:nvCxnSpPr>
          <p:cNvPr id="30" name="直接箭头连接符 29"/>
          <p:cNvCxnSpPr>
            <a:stCxn id="14" idx="0"/>
            <a:endCxn id="29" idx="4"/>
          </p:cNvCxnSpPr>
          <p:nvPr/>
        </p:nvCxnSpPr>
        <p:spPr>
          <a:xfrm flipH="1" flipV="1">
            <a:off x="5304124" y="2674633"/>
            <a:ext cx="5425" cy="18880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4959351" y="2307083"/>
            <a:ext cx="770906" cy="382559"/>
          </a:xfrm>
          <a:prstGeom prst="rect">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基站</a:t>
            </a:r>
            <a:endParaRPr lang="en-US" altLang="zh-CN" sz="1200" dirty="0">
              <a:latin typeface="微软雅黑" panose="020B0503020204020204" pitchFamily="34" charset="-122"/>
              <a:ea typeface="微软雅黑" panose="020B0503020204020204" pitchFamily="34" charset="-122"/>
            </a:endParaRPr>
          </a:p>
        </p:txBody>
      </p:sp>
      <p:sp>
        <p:nvSpPr>
          <p:cNvPr id="31" name="矩形 30"/>
          <p:cNvSpPr/>
          <p:nvPr/>
        </p:nvSpPr>
        <p:spPr>
          <a:xfrm>
            <a:off x="1586146" y="4961010"/>
            <a:ext cx="2843505" cy="122251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收到物联网模块发来的里程数据后进行哈希运算，并向云端发送加密信息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161221" y="926617"/>
            <a:ext cx="1184158" cy="346249"/>
          </a:xfrm>
          <a:prstGeom prst="rect">
            <a:avLst/>
          </a:prstGeom>
          <a:noFill/>
        </p:spPr>
        <p:txBody>
          <a:bodyPr wrap="square" rtlCol="0">
            <a:spAutoFit/>
          </a:bodyPr>
          <a:lstStyle/>
          <a:p>
            <a:pPr algn="ct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加密后的数据包</a:t>
            </a:r>
          </a:p>
        </p:txBody>
      </p:sp>
      <p:sp>
        <p:nvSpPr>
          <p:cNvPr id="35" name="文本框 34"/>
          <p:cNvSpPr txBox="1"/>
          <p:nvPr/>
        </p:nvSpPr>
        <p:spPr>
          <a:xfrm>
            <a:off x="4068724" y="663198"/>
            <a:ext cx="1369152" cy="316369"/>
          </a:xfrm>
          <a:prstGeom prst="rect">
            <a:avLst/>
          </a:prstGeom>
          <a:noFill/>
        </p:spPr>
        <p:txBody>
          <a:bodyPr wrap="square" rtlCol="0">
            <a:spAutoFit/>
          </a:bodyPr>
          <a:lstStyle/>
          <a:p>
            <a:pPr algn="ctr">
              <a:lnSpc>
                <a:spcPct val="150000"/>
              </a:lnSpc>
            </a:pPr>
            <a:r>
              <a:rPr lang="en-US" altLang="zh-CN" sz="1100" dirty="0">
                <a:solidFill>
                  <a:srgbClr val="C00000"/>
                </a:solidFill>
                <a:latin typeface="微软雅黑" panose="020B0503020204020204" pitchFamily="34" charset="-122"/>
                <a:ea typeface="微软雅黑" panose="020B0503020204020204" pitchFamily="34" charset="-122"/>
              </a:rPr>
              <a:t>SHA256</a:t>
            </a:r>
            <a:r>
              <a:rPr lang="zh-CN" altLang="en-US" sz="1100" dirty="0">
                <a:solidFill>
                  <a:srgbClr val="C00000"/>
                </a:solidFill>
                <a:latin typeface="微软雅黑" panose="020B0503020204020204" pitchFamily="34" charset="-122"/>
                <a:ea typeface="微软雅黑" panose="020B0503020204020204" pitchFamily="34" charset="-122"/>
              </a:rPr>
              <a:t>哈希值</a:t>
            </a:r>
          </a:p>
        </p:txBody>
      </p:sp>
      <p:sp>
        <p:nvSpPr>
          <p:cNvPr id="36" name="矩形标注 35"/>
          <p:cNvSpPr/>
          <p:nvPr/>
        </p:nvSpPr>
        <p:spPr>
          <a:xfrm>
            <a:off x="5745476" y="530636"/>
            <a:ext cx="4234126" cy="1484459"/>
          </a:xfrm>
          <a:prstGeom prst="wedgeRectCallout">
            <a:avLst>
              <a:gd name="adj1" fmla="val -55922"/>
              <a:gd name="adj2" fmla="val -25061"/>
            </a:avLst>
          </a:prstGeom>
          <a:solidFill>
            <a:srgbClr val="3584CB"/>
          </a:solidFill>
          <a:ln>
            <a:solidFill>
              <a:srgbClr val="085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5873800" y="624993"/>
            <a:ext cx="4953353" cy="415498"/>
          </a:xfrm>
          <a:prstGeom prst="rect">
            <a:avLst/>
          </a:prstGeom>
        </p:spPr>
        <p:txBody>
          <a:bodyPr wrap="square">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Hash(Odometer1</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GPS1</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Date1</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Nonce1)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5873800" y="927099"/>
            <a:ext cx="4953353" cy="415498"/>
          </a:xfrm>
          <a:prstGeom prst="rect">
            <a:avLst/>
          </a:prstGeom>
        </p:spPr>
        <p:txBody>
          <a:bodyPr wrap="square">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Hash(Odometer2</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GPS2</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Date2</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Nonce2)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5873800" y="1254918"/>
            <a:ext cx="4953353" cy="415498"/>
          </a:xfrm>
          <a:prstGeom prst="rect">
            <a:avLst/>
          </a:prstGeom>
        </p:spPr>
        <p:txBody>
          <a:bodyPr wrap="square">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Hash(Odometer3</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GPS3</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Date3</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Nonce3)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5873800" y="1548795"/>
            <a:ext cx="4953353" cy="377411"/>
          </a:xfrm>
          <a:prstGeom prst="rect">
            <a:avLst/>
          </a:prstGeom>
        </p:spPr>
        <p:txBody>
          <a:bodyPr wrap="square">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1617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67</a:t>
            </a:fld>
            <a:endParaRPr lang="zh-CN" altLang="en-US"/>
          </a:p>
        </p:txBody>
      </p:sp>
      <p:pic>
        <p:nvPicPr>
          <p:cNvPr id="7" name="图片 6"/>
          <p:cNvPicPr>
            <a:picLocks noChangeAspect="1"/>
          </p:cNvPicPr>
          <p:nvPr/>
        </p:nvPicPr>
        <p:blipFill>
          <a:blip r:embed="rId3"/>
          <a:stretch>
            <a:fillRect/>
          </a:stretch>
        </p:blipFill>
        <p:spPr>
          <a:xfrm>
            <a:off x="965199" y="3265478"/>
            <a:ext cx="8119286" cy="2644183"/>
          </a:xfrm>
          <a:prstGeom prst="rect">
            <a:avLst/>
          </a:prstGeom>
        </p:spPr>
      </p:pic>
      <p:sp>
        <p:nvSpPr>
          <p:cNvPr id="8" name="椭圆 7"/>
          <p:cNvSpPr/>
          <p:nvPr/>
        </p:nvSpPr>
        <p:spPr>
          <a:xfrm>
            <a:off x="6126490" y="4326162"/>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A</a:t>
            </a:r>
            <a:endParaRPr lang="zh-CN" altLang="en-US" sz="1100" dirty="0">
              <a:latin typeface="微软雅黑" panose="020B0503020204020204" pitchFamily="34" charset="-122"/>
              <a:ea typeface="微软雅黑" panose="020B0503020204020204" pitchFamily="34" charset="-122"/>
            </a:endParaRPr>
          </a:p>
        </p:txBody>
      </p:sp>
      <p:cxnSp>
        <p:nvCxnSpPr>
          <p:cNvPr id="9" name="直接连接符 8"/>
          <p:cNvCxnSpPr>
            <a:stCxn id="8" idx="6"/>
          </p:cNvCxnSpPr>
          <p:nvPr/>
        </p:nvCxnSpPr>
        <p:spPr>
          <a:xfrm>
            <a:off x="6450137" y="4487986"/>
            <a:ext cx="566384" cy="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16520" y="4329346"/>
            <a:ext cx="2366636"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芯片</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发射器</a:t>
            </a:r>
            <a:r>
              <a:rPr lang="en-US" altLang="zh-CN" sz="1200" b="1" dirty="0">
                <a:latin typeface="微软雅黑" panose="020B0503020204020204" pitchFamily="34" charset="-122"/>
                <a:ea typeface="微软雅黑" panose="020B0503020204020204" pitchFamily="34" charset="-122"/>
              </a:rPr>
              <a:t>+GPS</a:t>
            </a:r>
          </a:p>
        </p:txBody>
      </p:sp>
      <p:sp>
        <p:nvSpPr>
          <p:cNvPr id="11" name="矩形 10"/>
          <p:cNvSpPr/>
          <p:nvPr/>
        </p:nvSpPr>
        <p:spPr>
          <a:xfrm>
            <a:off x="7016517" y="4724497"/>
            <a:ext cx="2947865" cy="731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每隔</a:t>
            </a:r>
            <a:r>
              <a:rPr lang="en-US" altLang="zh-CN" sz="1400" dirty="0">
                <a:solidFill>
                  <a:schemeClr val="tx1"/>
                </a:solidFill>
                <a:latin typeface="微软雅黑" panose="020B0503020204020204" pitchFamily="34" charset="-122"/>
                <a:ea typeface="微软雅黑" panose="020B0503020204020204" pitchFamily="34" charset="-122"/>
              </a:rPr>
              <a:t>t</a:t>
            </a:r>
            <a:r>
              <a:rPr lang="zh-CN" altLang="en-US" sz="1400" dirty="0">
                <a:solidFill>
                  <a:schemeClr val="tx1"/>
                </a:solidFill>
                <a:latin typeface="微软雅黑" panose="020B0503020204020204" pitchFamily="34" charset="-122"/>
                <a:ea typeface="微软雅黑" panose="020B0503020204020204" pitchFamily="34" charset="-122"/>
              </a:rPr>
              <a:t>时间，从</a:t>
            </a:r>
            <a:r>
              <a:rPr lang="en-US" altLang="zh-CN" sz="1400" dirty="0">
                <a:solidFill>
                  <a:schemeClr val="tx1"/>
                </a:solidFill>
                <a:latin typeface="微软雅黑" panose="020B0503020204020204" pitchFamily="34" charset="-122"/>
                <a:ea typeface="微软雅黑" panose="020B0503020204020204" pitchFamily="34" charset="-122"/>
              </a:rPr>
              <a:t>OBD</a:t>
            </a:r>
            <a:r>
              <a:rPr lang="zh-CN" altLang="en-US" sz="1400" dirty="0">
                <a:solidFill>
                  <a:schemeClr val="tx1"/>
                </a:solidFill>
                <a:latin typeface="微软雅黑" panose="020B0503020204020204" pitchFamily="34" charset="-122"/>
                <a:ea typeface="微软雅黑" panose="020B0503020204020204" pitchFamily="34" charset="-122"/>
              </a:rPr>
              <a:t>读取一次里程数据并发送给绑定的手机</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7016520" y="1647816"/>
            <a:ext cx="1900635"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以太坊应用</a:t>
            </a:r>
            <a:endParaRPr lang="en-US" altLang="zh-CN" sz="1200" b="1" dirty="0">
              <a:latin typeface="微软雅黑" panose="020B0503020204020204" pitchFamily="34" charset="-122"/>
              <a:ea typeface="微软雅黑" panose="020B0503020204020204" pitchFamily="34" charset="-122"/>
            </a:endParaRPr>
          </a:p>
        </p:txBody>
      </p:sp>
      <p:sp>
        <p:nvSpPr>
          <p:cNvPr id="13" name="矩形 12"/>
          <p:cNvSpPr/>
          <p:nvPr/>
        </p:nvSpPr>
        <p:spPr>
          <a:xfrm>
            <a:off x="7016517" y="2042967"/>
            <a:ext cx="2947866" cy="731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与其他车上传的哈希值一起经过分布式计算后写入区块链保存</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4" name="椭圆 13"/>
          <p:cNvSpPr/>
          <p:nvPr/>
        </p:nvSpPr>
        <p:spPr>
          <a:xfrm>
            <a:off x="5147725" y="4562674"/>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B</a:t>
            </a:r>
            <a:endParaRPr lang="zh-CN" altLang="en-US" sz="11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305971" y="4724499"/>
            <a:ext cx="89465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421169" y="4565858"/>
            <a:ext cx="2008483"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”本地应用</a:t>
            </a:r>
            <a:endParaRPr lang="en-US" altLang="zh-CN" sz="1200" b="1" dirty="0">
              <a:latin typeface="微软雅黑" panose="020B0503020204020204" pitchFamily="34" charset="-122"/>
              <a:ea typeface="微软雅黑" panose="020B0503020204020204" pitchFamily="34" charset="-122"/>
            </a:endParaRPr>
          </a:p>
        </p:txBody>
      </p:sp>
      <p:sp>
        <p:nvSpPr>
          <p:cNvPr id="19" name="矩形 18"/>
          <p:cNvSpPr/>
          <p:nvPr/>
        </p:nvSpPr>
        <p:spPr>
          <a:xfrm>
            <a:off x="2038493" y="1138676"/>
            <a:ext cx="1889652"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”数据库</a:t>
            </a:r>
            <a:endParaRPr lang="en-US" altLang="zh-CN" sz="1200" b="1" dirty="0">
              <a:latin typeface="微软雅黑" panose="020B0503020204020204" pitchFamily="34" charset="-122"/>
              <a:ea typeface="微软雅黑" panose="020B0503020204020204" pitchFamily="34" charset="-122"/>
            </a:endParaRPr>
          </a:p>
        </p:txBody>
      </p:sp>
      <p:sp>
        <p:nvSpPr>
          <p:cNvPr id="20" name="矩形 19"/>
          <p:cNvSpPr/>
          <p:nvPr/>
        </p:nvSpPr>
        <p:spPr>
          <a:xfrm>
            <a:off x="1084639" y="1533827"/>
            <a:ext cx="2843505" cy="783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收到数据包后储存在服务器上，提供数据分析和相关服务</a:t>
            </a:r>
            <a:endParaRPr lang="en-US" altLang="zh-CN" sz="1400" dirty="0">
              <a:solidFill>
                <a:schemeClr val="tx1"/>
              </a:solidFill>
              <a:latin typeface="微软雅黑" panose="020B0503020204020204" pitchFamily="34" charset="-122"/>
              <a:ea typeface="微软雅黑" panose="020B0503020204020204" pitchFamily="34" charset="-122"/>
            </a:endParaRPr>
          </a:p>
        </p:txBody>
      </p:sp>
      <p:cxnSp>
        <p:nvCxnSpPr>
          <p:cNvPr id="21" name="肘形连接符 20"/>
          <p:cNvCxnSpPr>
            <a:endCxn id="19" idx="3"/>
          </p:cNvCxnSpPr>
          <p:nvPr/>
        </p:nvCxnSpPr>
        <p:spPr>
          <a:xfrm rot="10800000">
            <a:off x="3928146" y="1336252"/>
            <a:ext cx="1381407" cy="1017918"/>
          </a:xfrm>
          <a:prstGeom prst="bentConnector3">
            <a:avLst>
              <a:gd name="adj1" fmla="val 35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12" idx="1"/>
          </p:cNvCxnSpPr>
          <p:nvPr/>
        </p:nvCxnSpPr>
        <p:spPr>
          <a:xfrm flipV="1">
            <a:off x="5309548" y="1845392"/>
            <a:ext cx="1706972" cy="508778"/>
          </a:xfrm>
          <a:prstGeom prst="bentConnector3">
            <a:avLst>
              <a:gd name="adj1" fmla="val 15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8" idx="4"/>
            <a:endCxn id="14" idx="4"/>
          </p:cNvCxnSpPr>
          <p:nvPr/>
        </p:nvCxnSpPr>
        <p:spPr>
          <a:xfrm rot="5400000">
            <a:off x="5680676" y="4278685"/>
            <a:ext cx="236512" cy="978764"/>
          </a:xfrm>
          <a:prstGeom prst="bentConnector3">
            <a:avLst>
              <a:gd name="adj1" fmla="val 44909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161221" y="926617"/>
            <a:ext cx="1184158" cy="346249"/>
          </a:xfrm>
          <a:prstGeom prst="rect">
            <a:avLst/>
          </a:prstGeom>
          <a:noFill/>
        </p:spPr>
        <p:txBody>
          <a:bodyPr wrap="square" rtlCol="0">
            <a:spAutoFit/>
          </a:bodyPr>
          <a:lstStyle/>
          <a:p>
            <a:pPr algn="ct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加密后的数据包</a:t>
            </a:r>
          </a:p>
        </p:txBody>
      </p:sp>
      <p:sp>
        <p:nvSpPr>
          <p:cNvPr id="25" name="文本框 24"/>
          <p:cNvSpPr txBox="1"/>
          <p:nvPr/>
        </p:nvSpPr>
        <p:spPr>
          <a:xfrm>
            <a:off x="5712512" y="1231232"/>
            <a:ext cx="943019" cy="600164"/>
          </a:xfrm>
          <a:prstGeom prst="rect">
            <a:avLst/>
          </a:prstGeom>
          <a:noFill/>
        </p:spPr>
        <p:txBody>
          <a:bodyPr wrap="square" rtlCol="0">
            <a:spAutoFit/>
          </a:bodyPr>
          <a:lstStyle/>
          <a:p>
            <a:pPr algn="ctr">
              <a:lnSpc>
                <a:spcPct val="150000"/>
              </a:lnSpc>
            </a:pPr>
            <a:r>
              <a:rPr lang="en-US" altLang="zh-CN" sz="1100" dirty="0">
                <a:solidFill>
                  <a:srgbClr val="C00000"/>
                </a:solidFill>
                <a:latin typeface="微软雅黑" panose="020B0503020204020204" pitchFamily="34" charset="-122"/>
                <a:ea typeface="微软雅黑" panose="020B0503020204020204" pitchFamily="34" charset="-122"/>
              </a:rPr>
              <a:t>SHA256</a:t>
            </a:r>
          </a:p>
          <a:p>
            <a:pPr algn="ct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哈希值</a:t>
            </a:r>
          </a:p>
        </p:txBody>
      </p:sp>
      <p:sp>
        <p:nvSpPr>
          <p:cNvPr id="26" name="文本框 25"/>
          <p:cNvSpPr txBox="1"/>
          <p:nvPr/>
        </p:nvSpPr>
        <p:spPr>
          <a:xfrm>
            <a:off x="5233704" y="5785184"/>
            <a:ext cx="1216433" cy="600164"/>
          </a:xfrm>
          <a:prstGeom prst="rect">
            <a:avLst/>
          </a:prstGeom>
          <a:noFill/>
        </p:spPr>
        <p:txBody>
          <a:bodyPr wrap="square" rtlCol="0">
            <a:spAutoFit/>
          </a:bodyPr>
          <a:lstStyle/>
          <a:p>
            <a:pP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当前里程，</a:t>
            </a:r>
            <a:r>
              <a:rPr lang="en-US" altLang="zh-CN" sz="1100" dirty="0">
                <a:solidFill>
                  <a:srgbClr val="C00000"/>
                </a:solidFill>
                <a:latin typeface="微软雅黑" panose="020B0503020204020204" pitchFamily="34" charset="-122"/>
                <a:ea typeface="微软雅黑" panose="020B0503020204020204" pitchFamily="34" charset="-122"/>
              </a:rPr>
              <a:t>GPS</a:t>
            </a:r>
            <a:r>
              <a:rPr lang="zh-CN" altLang="en-US" sz="1100" dirty="0">
                <a:solidFill>
                  <a:srgbClr val="C00000"/>
                </a:solidFill>
                <a:latin typeface="微软雅黑" panose="020B0503020204020204" pitchFamily="34" charset="-122"/>
                <a:ea typeface="微软雅黑" panose="020B0503020204020204" pitchFamily="34" charset="-122"/>
              </a:rPr>
              <a:t>时间，位置坐标</a:t>
            </a:r>
          </a:p>
        </p:txBody>
      </p:sp>
      <p:sp>
        <p:nvSpPr>
          <p:cNvPr id="27" name="椭圆 26"/>
          <p:cNvSpPr/>
          <p:nvPr/>
        </p:nvSpPr>
        <p:spPr>
          <a:xfrm>
            <a:off x="3604498" y="571500"/>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C</a:t>
            </a:r>
            <a:endParaRPr lang="zh-CN" altLang="en-US" sz="1100" dirty="0">
              <a:latin typeface="微软雅黑" panose="020B0503020204020204" pitchFamily="34" charset="-122"/>
              <a:ea typeface="微软雅黑" panose="020B0503020204020204" pitchFamily="34" charset="-122"/>
            </a:endParaRPr>
          </a:p>
        </p:txBody>
      </p:sp>
      <p:sp>
        <p:nvSpPr>
          <p:cNvPr id="28" name="椭圆 27"/>
          <p:cNvSpPr/>
          <p:nvPr/>
        </p:nvSpPr>
        <p:spPr>
          <a:xfrm>
            <a:off x="7016521" y="1113580"/>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D</a:t>
            </a:r>
            <a:endParaRPr lang="zh-CN" altLang="en-US" sz="1100" dirty="0">
              <a:latin typeface="微软雅黑" panose="020B0503020204020204" pitchFamily="34" charset="-122"/>
              <a:ea typeface="微软雅黑" panose="020B0503020204020204" pitchFamily="34" charset="-122"/>
            </a:endParaRPr>
          </a:p>
        </p:txBody>
      </p:sp>
      <p:cxnSp>
        <p:nvCxnSpPr>
          <p:cNvPr id="30" name="直接箭头连接符 29"/>
          <p:cNvCxnSpPr>
            <a:stCxn id="14" idx="0"/>
            <a:endCxn id="29" idx="4"/>
          </p:cNvCxnSpPr>
          <p:nvPr/>
        </p:nvCxnSpPr>
        <p:spPr>
          <a:xfrm flipH="1" flipV="1">
            <a:off x="5304124" y="2674633"/>
            <a:ext cx="5425" cy="18880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4959351" y="2307083"/>
            <a:ext cx="770906" cy="382559"/>
          </a:xfrm>
          <a:prstGeom prst="rect">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基站</a:t>
            </a:r>
            <a:endParaRPr lang="en-US" altLang="zh-CN" sz="1200" dirty="0">
              <a:latin typeface="微软雅黑" panose="020B0503020204020204" pitchFamily="34" charset="-122"/>
              <a:ea typeface="微软雅黑" panose="020B0503020204020204" pitchFamily="34" charset="-122"/>
            </a:endParaRPr>
          </a:p>
        </p:txBody>
      </p:sp>
      <p:sp>
        <p:nvSpPr>
          <p:cNvPr id="29" name="矩形 28"/>
          <p:cNvSpPr/>
          <p:nvPr/>
        </p:nvSpPr>
        <p:spPr>
          <a:xfrm>
            <a:off x="1586146" y="4961010"/>
            <a:ext cx="2843505" cy="122251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收到物联网模块发来的里程数据后进行哈希运算，并向云端发送加密信息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068724" y="663198"/>
            <a:ext cx="1369152" cy="316369"/>
          </a:xfrm>
          <a:prstGeom prst="rect">
            <a:avLst/>
          </a:prstGeom>
          <a:noFill/>
        </p:spPr>
        <p:txBody>
          <a:bodyPr wrap="square" rtlCol="0">
            <a:spAutoFit/>
          </a:bodyPr>
          <a:lstStyle/>
          <a:p>
            <a:pPr algn="ctr">
              <a:lnSpc>
                <a:spcPct val="150000"/>
              </a:lnSpc>
            </a:pPr>
            <a:r>
              <a:rPr lang="en-US" altLang="zh-CN" sz="1100" dirty="0">
                <a:solidFill>
                  <a:srgbClr val="C00000"/>
                </a:solidFill>
                <a:latin typeface="微软雅黑" panose="020B0503020204020204" pitchFamily="34" charset="-122"/>
                <a:ea typeface="微软雅黑" panose="020B0503020204020204" pitchFamily="34" charset="-122"/>
              </a:rPr>
              <a:t>SHA256</a:t>
            </a:r>
            <a:r>
              <a:rPr lang="zh-CN" altLang="en-US" sz="1100" dirty="0">
                <a:solidFill>
                  <a:srgbClr val="C00000"/>
                </a:solidFill>
                <a:latin typeface="微软雅黑" panose="020B0503020204020204" pitchFamily="34" charset="-122"/>
                <a:ea typeface="微软雅黑" panose="020B0503020204020204" pitchFamily="34" charset="-122"/>
              </a:rPr>
              <a:t>哈希值</a:t>
            </a:r>
          </a:p>
        </p:txBody>
      </p:sp>
    </p:spTree>
    <p:extLst>
      <p:ext uri="{BB962C8B-B14F-4D97-AF65-F5344CB8AC3E}">
        <p14:creationId xmlns:p14="http://schemas.microsoft.com/office/powerpoint/2010/main" val="3173043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965199" y="3265478"/>
            <a:ext cx="8119286" cy="2644183"/>
          </a:xfrm>
          <a:prstGeom prst="rect">
            <a:avLst/>
          </a:prstGeom>
        </p:spPr>
      </p:pic>
      <p:sp>
        <p:nvSpPr>
          <p:cNvPr id="3" name="矩形标注 2"/>
          <p:cNvSpPr/>
          <p:nvPr/>
        </p:nvSpPr>
        <p:spPr>
          <a:xfrm>
            <a:off x="2849030" y="3103146"/>
            <a:ext cx="2034386" cy="909213"/>
          </a:xfrm>
          <a:prstGeom prst="wedgeRectCallout">
            <a:avLst>
              <a:gd name="adj1" fmla="val 63502"/>
              <a:gd name="adj2" fmla="val 21491"/>
            </a:avLst>
          </a:prstGeom>
          <a:solidFill>
            <a:srgbClr val="3584CB"/>
          </a:solidFill>
          <a:ln>
            <a:solidFill>
              <a:srgbClr val="085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B3F8615B-D262-4A35-A117-5BCC509C4720}" type="slidenum">
              <a:rPr lang="zh-CN" altLang="en-US" smtClean="0"/>
              <a:t>68</a:t>
            </a:fld>
            <a:endParaRPr lang="zh-CN" altLang="en-US"/>
          </a:p>
        </p:txBody>
      </p:sp>
      <p:sp>
        <p:nvSpPr>
          <p:cNvPr id="8" name="椭圆 7"/>
          <p:cNvSpPr/>
          <p:nvPr/>
        </p:nvSpPr>
        <p:spPr>
          <a:xfrm>
            <a:off x="6126490" y="4326162"/>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A</a:t>
            </a:r>
            <a:endParaRPr lang="zh-CN" altLang="en-US" sz="1100" dirty="0">
              <a:latin typeface="微软雅黑" panose="020B0503020204020204" pitchFamily="34" charset="-122"/>
              <a:ea typeface="微软雅黑" panose="020B0503020204020204" pitchFamily="34" charset="-122"/>
            </a:endParaRPr>
          </a:p>
        </p:txBody>
      </p:sp>
      <p:cxnSp>
        <p:nvCxnSpPr>
          <p:cNvPr id="9" name="直接连接符 8"/>
          <p:cNvCxnSpPr>
            <a:stCxn id="8" idx="6"/>
          </p:cNvCxnSpPr>
          <p:nvPr/>
        </p:nvCxnSpPr>
        <p:spPr>
          <a:xfrm>
            <a:off x="6450137" y="4487986"/>
            <a:ext cx="566384" cy="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16520" y="4329346"/>
            <a:ext cx="2366636"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芯片</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发射器</a:t>
            </a:r>
            <a:r>
              <a:rPr lang="en-US" altLang="zh-CN" sz="1200" b="1" dirty="0">
                <a:latin typeface="微软雅黑" panose="020B0503020204020204" pitchFamily="34" charset="-122"/>
                <a:ea typeface="微软雅黑" panose="020B0503020204020204" pitchFamily="34" charset="-122"/>
              </a:rPr>
              <a:t>+GPS</a:t>
            </a:r>
          </a:p>
        </p:txBody>
      </p:sp>
      <p:sp>
        <p:nvSpPr>
          <p:cNvPr id="11" name="矩形 10"/>
          <p:cNvSpPr/>
          <p:nvPr/>
        </p:nvSpPr>
        <p:spPr>
          <a:xfrm>
            <a:off x="7016517" y="4724497"/>
            <a:ext cx="2947865" cy="731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每隔</a:t>
            </a:r>
            <a:r>
              <a:rPr lang="en-US" altLang="zh-CN" sz="1400" dirty="0">
                <a:solidFill>
                  <a:schemeClr val="tx1"/>
                </a:solidFill>
                <a:latin typeface="微软雅黑" panose="020B0503020204020204" pitchFamily="34" charset="-122"/>
                <a:ea typeface="微软雅黑" panose="020B0503020204020204" pitchFamily="34" charset="-122"/>
              </a:rPr>
              <a:t>t</a:t>
            </a:r>
            <a:r>
              <a:rPr lang="zh-CN" altLang="en-US" sz="1400" dirty="0">
                <a:solidFill>
                  <a:schemeClr val="tx1"/>
                </a:solidFill>
                <a:latin typeface="微软雅黑" panose="020B0503020204020204" pitchFamily="34" charset="-122"/>
                <a:ea typeface="微软雅黑" panose="020B0503020204020204" pitchFamily="34" charset="-122"/>
              </a:rPr>
              <a:t>时间，从</a:t>
            </a:r>
            <a:r>
              <a:rPr lang="en-US" altLang="zh-CN" sz="1400" dirty="0">
                <a:solidFill>
                  <a:schemeClr val="tx1"/>
                </a:solidFill>
                <a:latin typeface="微软雅黑" panose="020B0503020204020204" pitchFamily="34" charset="-122"/>
                <a:ea typeface="微软雅黑" panose="020B0503020204020204" pitchFamily="34" charset="-122"/>
              </a:rPr>
              <a:t>OBD</a:t>
            </a:r>
            <a:r>
              <a:rPr lang="zh-CN" altLang="en-US" sz="1400" dirty="0">
                <a:solidFill>
                  <a:schemeClr val="tx1"/>
                </a:solidFill>
                <a:latin typeface="微软雅黑" panose="020B0503020204020204" pitchFamily="34" charset="-122"/>
                <a:ea typeface="微软雅黑" panose="020B0503020204020204" pitchFamily="34" charset="-122"/>
              </a:rPr>
              <a:t>读取一次里程数据并发送给绑定的手机</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7016520" y="1647816"/>
            <a:ext cx="1900635"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以太坊应用</a:t>
            </a:r>
            <a:endParaRPr lang="en-US" altLang="zh-CN" sz="1200" b="1" dirty="0">
              <a:latin typeface="微软雅黑" panose="020B0503020204020204" pitchFamily="34" charset="-122"/>
              <a:ea typeface="微软雅黑" panose="020B0503020204020204" pitchFamily="34" charset="-122"/>
            </a:endParaRPr>
          </a:p>
        </p:txBody>
      </p:sp>
      <p:sp>
        <p:nvSpPr>
          <p:cNvPr id="13" name="矩形 12"/>
          <p:cNvSpPr/>
          <p:nvPr/>
        </p:nvSpPr>
        <p:spPr>
          <a:xfrm>
            <a:off x="7016517" y="2042967"/>
            <a:ext cx="2947866" cy="731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与其他车上传的哈希值一起经过分布式计算后写入区块链保存</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4" name="椭圆 13"/>
          <p:cNvSpPr/>
          <p:nvPr/>
        </p:nvSpPr>
        <p:spPr>
          <a:xfrm>
            <a:off x="5147725" y="4562674"/>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B</a:t>
            </a:r>
            <a:endParaRPr lang="zh-CN" altLang="en-US" sz="11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305971" y="4724499"/>
            <a:ext cx="89465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421169" y="4565858"/>
            <a:ext cx="2008483"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”本地应用</a:t>
            </a:r>
            <a:endParaRPr lang="en-US" altLang="zh-CN" sz="1200" b="1" dirty="0">
              <a:latin typeface="微软雅黑" panose="020B0503020204020204" pitchFamily="34" charset="-122"/>
              <a:ea typeface="微软雅黑" panose="020B0503020204020204" pitchFamily="34" charset="-122"/>
            </a:endParaRPr>
          </a:p>
        </p:txBody>
      </p:sp>
      <p:sp>
        <p:nvSpPr>
          <p:cNvPr id="19" name="矩形 18"/>
          <p:cNvSpPr/>
          <p:nvPr/>
        </p:nvSpPr>
        <p:spPr>
          <a:xfrm>
            <a:off x="2038493" y="1138676"/>
            <a:ext cx="1889652"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”数据库</a:t>
            </a:r>
            <a:endParaRPr lang="en-US" altLang="zh-CN" sz="1200" b="1" dirty="0">
              <a:latin typeface="微软雅黑" panose="020B0503020204020204" pitchFamily="34" charset="-122"/>
              <a:ea typeface="微软雅黑" panose="020B0503020204020204" pitchFamily="34" charset="-122"/>
            </a:endParaRPr>
          </a:p>
        </p:txBody>
      </p:sp>
      <p:sp>
        <p:nvSpPr>
          <p:cNvPr id="20" name="矩形 19"/>
          <p:cNvSpPr/>
          <p:nvPr/>
        </p:nvSpPr>
        <p:spPr>
          <a:xfrm>
            <a:off x="1084639" y="1533827"/>
            <a:ext cx="2843505" cy="783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收到数据包后储存在服务器上，提供数据分析和相关服务</a:t>
            </a:r>
            <a:endParaRPr lang="en-US" altLang="zh-CN" sz="1400" dirty="0">
              <a:solidFill>
                <a:schemeClr val="tx1"/>
              </a:solidFill>
              <a:latin typeface="微软雅黑" panose="020B0503020204020204" pitchFamily="34" charset="-122"/>
              <a:ea typeface="微软雅黑" panose="020B0503020204020204" pitchFamily="34" charset="-122"/>
            </a:endParaRPr>
          </a:p>
        </p:txBody>
      </p:sp>
      <p:cxnSp>
        <p:nvCxnSpPr>
          <p:cNvPr id="21" name="肘形连接符 20"/>
          <p:cNvCxnSpPr>
            <a:endCxn id="19" idx="3"/>
          </p:cNvCxnSpPr>
          <p:nvPr/>
        </p:nvCxnSpPr>
        <p:spPr>
          <a:xfrm rot="10800000">
            <a:off x="3928146" y="1336252"/>
            <a:ext cx="1381407" cy="1017918"/>
          </a:xfrm>
          <a:prstGeom prst="bentConnector3">
            <a:avLst>
              <a:gd name="adj1" fmla="val 35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12" idx="1"/>
          </p:cNvCxnSpPr>
          <p:nvPr/>
        </p:nvCxnSpPr>
        <p:spPr>
          <a:xfrm flipV="1">
            <a:off x="5309548" y="1845392"/>
            <a:ext cx="1706972" cy="508778"/>
          </a:xfrm>
          <a:prstGeom prst="bentConnector3">
            <a:avLst>
              <a:gd name="adj1" fmla="val 15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8" idx="4"/>
            <a:endCxn id="14" idx="4"/>
          </p:cNvCxnSpPr>
          <p:nvPr/>
        </p:nvCxnSpPr>
        <p:spPr>
          <a:xfrm rot="5400000">
            <a:off x="5680676" y="4278685"/>
            <a:ext cx="236512" cy="978764"/>
          </a:xfrm>
          <a:prstGeom prst="bentConnector3">
            <a:avLst>
              <a:gd name="adj1" fmla="val 44909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233704" y="5785184"/>
            <a:ext cx="1216433" cy="600164"/>
          </a:xfrm>
          <a:prstGeom prst="rect">
            <a:avLst/>
          </a:prstGeom>
          <a:noFill/>
        </p:spPr>
        <p:txBody>
          <a:bodyPr wrap="square" rtlCol="0">
            <a:spAutoFit/>
          </a:bodyPr>
          <a:lstStyle/>
          <a:p>
            <a:pP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当前里程，</a:t>
            </a:r>
            <a:r>
              <a:rPr lang="en-US" altLang="zh-CN" sz="1100" dirty="0">
                <a:solidFill>
                  <a:srgbClr val="C00000"/>
                </a:solidFill>
                <a:latin typeface="微软雅黑" panose="020B0503020204020204" pitchFamily="34" charset="-122"/>
                <a:ea typeface="微软雅黑" panose="020B0503020204020204" pitchFamily="34" charset="-122"/>
              </a:rPr>
              <a:t>GPS</a:t>
            </a:r>
            <a:r>
              <a:rPr lang="zh-CN" altLang="en-US" sz="1100" dirty="0">
                <a:solidFill>
                  <a:srgbClr val="C00000"/>
                </a:solidFill>
                <a:latin typeface="微软雅黑" panose="020B0503020204020204" pitchFamily="34" charset="-122"/>
                <a:ea typeface="微软雅黑" panose="020B0503020204020204" pitchFamily="34" charset="-122"/>
              </a:rPr>
              <a:t>时间，位置坐标</a:t>
            </a:r>
          </a:p>
        </p:txBody>
      </p:sp>
      <p:sp>
        <p:nvSpPr>
          <p:cNvPr id="27" name="椭圆 26"/>
          <p:cNvSpPr/>
          <p:nvPr/>
        </p:nvSpPr>
        <p:spPr>
          <a:xfrm>
            <a:off x="3604498" y="571500"/>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C</a:t>
            </a:r>
            <a:endParaRPr lang="zh-CN" altLang="en-US" sz="1100" dirty="0">
              <a:latin typeface="微软雅黑" panose="020B0503020204020204" pitchFamily="34" charset="-122"/>
              <a:ea typeface="微软雅黑" panose="020B0503020204020204" pitchFamily="34" charset="-122"/>
            </a:endParaRPr>
          </a:p>
        </p:txBody>
      </p:sp>
      <p:sp>
        <p:nvSpPr>
          <p:cNvPr id="28" name="椭圆 27"/>
          <p:cNvSpPr/>
          <p:nvPr/>
        </p:nvSpPr>
        <p:spPr>
          <a:xfrm>
            <a:off x="7016521" y="1113580"/>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D</a:t>
            </a:r>
            <a:endParaRPr lang="zh-CN" altLang="en-US" sz="1100" dirty="0">
              <a:latin typeface="微软雅黑" panose="020B0503020204020204" pitchFamily="34" charset="-122"/>
              <a:ea typeface="微软雅黑" panose="020B0503020204020204" pitchFamily="34" charset="-122"/>
            </a:endParaRPr>
          </a:p>
        </p:txBody>
      </p:sp>
      <p:cxnSp>
        <p:nvCxnSpPr>
          <p:cNvPr id="30" name="直接箭头连接符 29"/>
          <p:cNvCxnSpPr>
            <a:stCxn id="14" idx="0"/>
            <a:endCxn id="29" idx="4"/>
          </p:cNvCxnSpPr>
          <p:nvPr/>
        </p:nvCxnSpPr>
        <p:spPr>
          <a:xfrm flipH="1" flipV="1">
            <a:off x="5304124" y="2674633"/>
            <a:ext cx="5425" cy="18880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4959351" y="2307083"/>
            <a:ext cx="770906" cy="382559"/>
          </a:xfrm>
          <a:prstGeom prst="rect">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基站</a:t>
            </a:r>
            <a:endParaRPr lang="en-US" altLang="zh-CN" sz="1200" dirty="0">
              <a:latin typeface="微软雅黑" panose="020B0503020204020204" pitchFamily="34" charset="-122"/>
              <a:ea typeface="微软雅黑" panose="020B0503020204020204" pitchFamily="34" charset="-122"/>
            </a:endParaRPr>
          </a:p>
        </p:txBody>
      </p:sp>
      <p:sp>
        <p:nvSpPr>
          <p:cNvPr id="2" name="矩形 1"/>
          <p:cNvSpPr/>
          <p:nvPr/>
        </p:nvSpPr>
        <p:spPr>
          <a:xfrm>
            <a:off x="3010853" y="3175590"/>
            <a:ext cx="1956020" cy="738664"/>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以太坊客户端自动执行上传和广播行为</a:t>
            </a:r>
          </a:p>
        </p:txBody>
      </p:sp>
      <p:sp>
        <p:nvSpPr>
          <p:cNvPr id="29" name="矩形 28"/>
          <p:cNvSpPr/>
          <p:nvPr/>
        </p:nvSpPr>
        <p:spPr>
          <a:xfrm>
            <a:off x="1586146" y="4961010"/>
            <a:ext cx="2843505" cy="122251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收到物联网模块发来的里程数据后进行哈希运算，并向云端发送加密信息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31" name="矩形标注 30"/>
          <p:cNvSpPr/>
          <p:nvPr/>
        </p:nvSpPr>
        <p:spPr>
          <a:xfrm>
            <a:off x="7701159" y="402451"/>
            <a:ext cx="2866204" cy="909213"/>
          </a:xfrm>
          <a:prstGeom prst="wedgeRectCallout">
            <a:avLst>
              <a:gd name="adj1" fmla="val -27997"/>
              <a:gd name="adj2" fmla="val 73871"/>
            </a:avLst>
          </a:prstGeom>
          <a:solidFill>
            <a:srgbClr val="3584CB"/>
          </a:solidFill>
          <a:ln>
            <a:solidFill>
              <a:srgbClr val="085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7828159" y="474895"/>
            <a:ext cx="2822661" cy="738664"/>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该哈希值经过全网节点的运算后成功写入对应的区块链</a:t>
            </a:r>
          </a:p>
        </p:txBody>
      </p:sp>
      <p:sp>
        <p:nvSpPr>
          <p:cNvPr id="34" name="文本框 33"/>
          <p:cNvSpPr txBox="1"/>
          <p:nvPr/>
        </p:nvSpPr>
        <p:spPr>
          <a:xfrm>
            <a:off x="4161221" y="926617"/>
            <a:ext cx="1184158" cy="346249"/>
          </a:xfrm>
          <a:prstGeom prst="rect">
            <a:avLst/>
          </a:prstGeom>
          <a:noFill/>
        </p:spPr>
        <p:txBody>
          <a:bodyPr wrap="square" rtlCol="0">
            <a:spAutoFit/>
          </a:bodyPr>
          <a:lstStyle/>
          <a:p>
            <a:pPr algn="ct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加密后的数据包</a:t>
            </a:r>
          </a:p>
        </p:txBody>
      </p:sp>
      <p:sp>
        <p:nvSpPr>
          <p:cNvPr id="35" name="文本框 34"/>
          <p:cNvSpPr txBox="1"/>
          <p:nvPr/>
        </p:nvSpPr>
        <p:spPr>
          <a:xfrm>
            <a:off x="5712512" y="1231232"/>
            <a:ext cx="943019" cy="600164"/>
          </a:xfrm>
          <a:prstGeom prst="rect">
            <a:avLst/>
          </a:prstGeom>
          <a:noFill/>
        </p:spPr>
        <p:txBody>
          <a:bodyPr wrap="square" rtlCol="0">
            <a:spAutoFit/>
          </a:bodyPr>
          <a:lstStyle/>
          <a:p>
            <a:pPr algn="ctr">
              <a:lnSpc>
                <a:spcPct val="150000"/>
              </a:lnSpc>
            </a:pPr>
            <a:r>
              <a:rPr lang="en-US" altLang="zh-CN" sz="1100" dirty="0">
                <a:solidFill>
                  <a:srgbClr val="C00000"/>
                </a:solidFill>
                <a:latin typeface="微软雅黑" panose="020B0503020204020204" pitchFamily="34" charset="-122"/>
                <a:ea typeface="微软雅黑" panose="020B0503020204020204" pitchFamily="34" charset="-122"/>
              </a:rPr>
              <a:t>SHA256</a:t>
            </a:r>
          </a:p>
          <a:p>
            <a:pPr algn="ct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哈希值</a:t>
            </a:r>
          </a:p>
        </p:txBody>
      </p:sp>
      <p:sp>
        <p:nvSpPr>
          <p:cNvPr id="36" name="文本框 35"/>
          <p:cNvSpPr txBox="1"/>
          <p:nvPr/>
        </p:nvSpPr>
        <p:spPr>
          <a:xfrm>
            <a:off x="4068724" y="663198"/>
            <a:ext cx="1369152" cy="316369"/>
          </a:xfrm>
          <a:prstGeom prst="rect">
            <a:avLst/>
          </a:prstGeom>
          <a:noFill/>
        </p:spPr>
        <p:txBody>
          <a:bodyPr wrap="square" rtlCol="0">
            <a:spAutoFit/>
          </a:bodyPr>
          <a:lstStyle/>
          <a:p>
            <a:pPr algn="ctr">
              <a:lnSpc>
                <a:spcPct val="150000"/>
              </a:lnSpc>
            </a:pPr>
            <a:r>
              <a:rPr lang="en-US" altLang="zh-CN" sz="1100" dirty="0">
                <a:solidFill>
                  <a:srgbClr val="C00000"/>
                </a:solidFill>
                <a:latin typeface="微软雅黑" panose="020B0503020204020204" pitchFamily="34" charset="-122"/>
                <a:ea typeface="微软雅黑" panose="020B0503020204020204" pitchFamily="34" charset="-122"/>
              </a:rPr>
              <a:t>SHA256</a:t>
            </a:r>
            <a:r>
              <a:rPr lang="zh-CN" altLang="en-US" sz="1100" dirty="0">
                <a:solidFill>
                  <a:srgbClr val="C00000"/>
                </a:solidFill>
                <a:latin typeface="微软雅黑" panose="020B0503020204020204" pitchFamily="34" charset="-122"/>
                <a:ea typeface="微软雅黑" panose="020B0503020204020204" pitchFamily="34" charset="-122"/>
              </a:rPr>
              <a:t>哈希值</a:t>
            </a:r>
          </a:p>
        </p:txBody>
      </p:sp>
    </p:spTree>
    <p:extLst>
      <p:ext uri="{BB962C8B-B14F-4D97-AF65-F5344CB8AC3E}">
        <p14:creationId xmlns:p14="http://schemas.microsoft.com/office/powerpoint/2010/main" val="2310152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srcRect b="48117"/>
          <a:stretch/>
        </p:blipFill>
        <p:spPr>
          <a:xfrm>
            <a:off x="3640774" y="614119"/>
            <a:ext cx="10248264" cy="6243881"/>
          </a:xfrm>
          <a:prstGeom prst="rect">
            <a:avLst/>
          </a:prstGeom>
        </p:spPr>
      </p:pic>
      <p:sp>
        <p:nvSpPr>
          <p:cNvPr id="10" name="标题 1"/>
          <p:cNvSpPr txBox="1">
            <a:spLocks/>
          </p:cNvSpPr>
          <p:nvPr/>
        </p:nvSpPr>
        <p:spPr>
          <a:xfrm>
            <a:off x="871266" y="2110272"/>
            <a:ext cx="2787650"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b="0" dirty="0">
                <a:solidFill>
                  <a:schemeClr val="bg1"/>
                </a:solidFill>
                <a:latin typeface="微软雅黑 Light" panose="020B0502040204020203" pitchFamily="34" charset="-122"/>
                <a:ea typeface="微软雅黑 Light" panose="020B0502040204020203" pitchFamily="34" charset="-122"/>
              </a:rPr>
              <a:t>APP</a:t>
            </a:r>
            <a:r>
              <a:rPr lang="zh-CN" altLang="en-US" b="0" dirty="0">
                <a:solidFill>
                  <a:schemeClr val="bg1"/>
                </a:solidFill>
                <a:latin typeface="微软雅黑 Light" panose="020B0502040204020203" pitchFamily="34" charset="-122"/>
                <a:ea typeface="微软雅黑 Light" panose="020B0502040204020203" pitchFamily="34" charset="-122"/>
              </a:rPr>
              <a:t>演示</a:t>
            </a:r>
            <a:endParaRPr lang="en-US" altLang="zh-CN" b="0" dirty="0">
              <a:solidFill>
                <a:schemeClr val="bg1"/>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94186" y="3723172"/>
            <a:ext cx="551246" cy="551246"/>
          </a:xfrm>
          <a:prstGeom prst="rect">
            <a:avLst/>
          </a:prstGeom>
        </p:spPr>
      </p:pic>
      <p:sp>
        <p:nvSpPr>
          <p:cNvPr id="12" name="标题 1"/>
          <p:cNvSpPr txBox="1">
            <a:spLocks/>
          </p:cNvSpPr>
          <p:nvPr/>
        </p:nvSpPr>
        <p:spPr>
          <a:xfrm>
            <a:off x="871266" y="1221272"/>
            <a:ext cx="4954204"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b="0" dirty="0">
                <a:solidFill>
                  <a:schemeClr val="bg1"/>
                </a:solidFill>
                <a:latin typeface="微软雅黑 Light" panose="020B0502040204020203" pitchFamily="34" charset="-122"/>
                <a:ea typeface="微软雅黑 Light" panose="020B0502040204020203" pitchFamily="34" charset="-122"/>
              </a:rPr>
              <a:t>Innocent </a:t>
            </a:r>
            <a:r>
              <a:rPr lang="zh-CN" altLang="en-US" b="0" dirty="0">
                <a:solidFill>
                  <a:schemeClr val="bg1"/>
                </a:solidFill>
                <a:latin typeface="微软雅黑 Light" panose="020B0502040204020203" pitchFamily="34" charset="-122"/>
                <a:ea typeface="微软雅黑 Light" panose="020B0502040204020203" pitchFamily="34" charset="-122"/>
              </a:rPr>
              <a:t>里程认证</a:t>
            </a:r>
            <a:endParaRPr lang="en-US" altLang="zh-CN" b="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01911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7442" y="2103840"/>
            <a:ext cx="6526357" cy="3711703"/>
          </a:xfrm>
          <a:prstGeom prst="rect">
            <a:avLst/>
          </a:prstGeom>
          <a:noFill/>
        </p:spPr>
      </p:pic>
      <p:sp>
        <p:nvSpPr>
          <p:cNvPr id="3" name="内容占位符 2"/>
          <p:cNvSpPr>
            <a:spLocks noGrp="1"/>
          </p:cNvSpPr>
          <p:nvPr>
            <p:ph idx="1"/>
          </p:nvPr>
        </p:nvSpPr>
        <p:spPr/>
        <p:txBody>
          <a:bodyPr>
            <a:normAutofit/>
          </a:bodyPr>
          <a:lstStyle/>
          <a:p>
            <a:pPr marL="342900" indent="-342900">
              <a:lnSpc>
                <a:spcPct val="150000"/>
              </a:lnSpc>
              <a:buFont typeface="+mj-lt"/>
              <a:buAutoNum type="arabicPeriod"/>
            </a:pPr>
            <a:r>
              <a:rPr lang="zh-CN" altLang="en-US" sz="1800" b="0" dirty="0"/>
              <a:t>全国汽车保有量持续快速增长</a:t>
            </a:r>
            <a:endParaRPr lang="en-US" altLang="zh-CN" sz="1800" b="0" dirty="0"/>
          </a:p>
          <a:p>
            <a:pPr marL="342900" indent="-342900">
              <a:lnSpc>
                <a:spcPct val="150000"/>
              </a:lnSpc>
              <a:buFont typeface="+mj-lt"/>
              <a:buAutoNum type="arabicPeriod"/>
            </a:pPr>
            <a:r>
              <a:rPr lang="en-US" altLang="zh-CN" sz="1800" b="0" dirty="0"/>
              <a:t>2013</a:t>
            </a:r>
            <a:r>
              <a:rPr lang="zh-CN" altLang="en-US" sz="1800" b="0" dirty="0"/>
              <a:t>年起，新车销量开始萎缩</a:t>
            </a:r>
            <a:endParaRPr lang="en-US" altLang="zh-CN" sz="1800" b="0" dirty="0"/>
          </a:p>
          <a:p>
            <a:pPr marL="342900" indent="-342900">
              <a:lnSpc>
                <a:spcPct val="150000"/>
              </a:lnSpc>
              <a:buFont typeface="+mj-lt"/>
              <a:buAutoNum type="arabicPeriod"/>
            </a:pPr>
            <a:r>
              <a:rPr lang="en-US" altLang="zh-CN" sz="1800" b="0" dirty="0"/>
              <a:t>2015</a:t>
            </a:r>
            <a:r>
              <a:rPr lang="zh-CN" altLang="en-US" sz="1800" b="0" dirty="0"/>
              <a:t>年起，二手车交易</a:t>
            </a:r>
            <a:r>
              <a:rPr lang="zh-CN" altLang="en-US" sz="1800" dirty="0"/>
              <a:t>开始井喷</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7</a:t>
            </a:fld>
            <a:endParaRPr lang="zh-CN" altLang="en-US"/>
          </a:p>
        </p:txBody>
      </p:sp>
      <p:sp>
        <p:nvSpPr>
          <p:cNvPr id="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Tree>
    <p:extLst>
      <p:ext uri="{BB962C8B-B14F-4D97-AF65-F5344CB8AC3E}">
        <p14:creationId xmlns:p14="http://schemas.microsoft.com/office/powerpoint/2010/main" val="3642470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8" name="组合 7"/>
          <p:cNvGrpSpPr/>
          <p:nvPr/>
        </p:nvGrpSpPr>
        <p:grpSpPr>
          <a:xfrm>
            <a:off x="4110263" y="606726"/>
            <a:ext cx="3971474" cy="4665314"/>
            <a:chOff x="3202371" y="158750"/>
            <a:chExt cx="5838057"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6652" y="1304984"/>
              <a:ext cx="2547226" cy="4530666"/>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2371" y="158750"/>
              <a:ext cx="5838057" cy="6858000"/>
            </a:xfrm>
            <a:prstGeom prst="rect">
              <a:avLst/>
            </a:prstGeom>
          </p:spPr>
        </p:pic>
      </p:grpSp>
      <p:sp>
        <p:nvSpPr>
          <p:cNvPr id="11" name="标题 1"/>
          <p:cNvSpPr txBox="1">
            <a:spLocks/>
          </p:cNvSpPr>
          <p:nvPr/>
        </p:nvSpPr>
        <p:spPr>
          <a:xfrm>
            <a:off x="4715009" y="5481891"/>
            <a:ext cx="2787650"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3200" b="0" dirty="0">
                <a:solidFill>
                  <a:schemeClr val="bg1"/>
                </a:solidFill>
                <a:latin typeface="微软雅黑 Light" panose="020B0502040204020203" pitchFamily="34" charset="-122"/>
                <a:ea typeface="微软雅黑 Light" panose="020B0502040204020203" pitchFamily="34" charset="-122"/>
              </a:rPr>
              <a:t>1. </a:t>
            </a:r>
            <a:r>
              <a:rPr lang="zh-CN" altLang="en-US" sz="3200" b="0" dirty="0">
                <a:solidFill>
                  <a:schemeClr val="bg1"/>
                </a:solidFill>
                <a:latin typeface="微软雅黑 Light" panose="020B0502040204020203" pitchFamily="34" charset="-122"/>
                <a:ea typeface="微软雅黑 Light" panose="020B0502040204020203" pitchFamily="34" charset="-122"/>
              </a:rPr>
              <a:t>程序首页</a:t>
            </a:r>
            <a:endParaRPr lang="en-US" altLang="zh-CN" sz="3200" b="0" dirty="0">
              <a:solidFill>
                <a:schemeClr val="bg1"/>
              </a:solidFill>
              <a:latin typeface="微软雅黑 Light" panose="020B0502040204020203" pitchFamily="34" charset="-122"/>
              <a:ea typeface="微软雅黑 Light" panose="020B0502040204020203" pitchFamily="34" charset="-122"/>
            </a:endParaRPr>
          </a:p>
        </p:txBody>
      </p:sp>
      <p:sp>
        <p:nvSpPr>
          <p:cNvPr id="12" name="内容占位符 2"/>
          <p:cNvSpPr txBox="1">
            <a:spLocks/>
          </p:cNvSpPr>
          <p:nvPr/>
        </p:nvSpPr>
        <p:spPr>
          <a:xfrm>
            <a:off x="977596" y="931332"/>
            <a:ext cx="3132667" cy="6002867"/>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bg1"/>
                </a:solidFill>
              </a:rPr>
              <a:t>如果车主需要证明里程表真实性，则直接在手机 </a:t>
            </a:r>
            <a:r>
              <a:rPr lang="en-US" altLang="zh-CN" b="0" dirty="0">
                <a:solidFill>
                  <a:schemeClr val="bg1"/>
                </a:solidFill>
              </a:rPr>
              <a:t>APP </a:t>
            </a:r>
            <a:r>
              <a:rPr lang="zh-CN" altLang="en-US" b="0" dirty="0">
                <a:solidFill>
                  <a:schemeClr val="bg1"/>
                </a:solidFill>
              </a:rPr>
              <a:t>上发起认证过程</a:t>
            </a:r>
            <a:endParaRPr lang="en-US" altLang="zh-CN" b="0" dirty="0">
              <a:solidFill>
                <a:schemeClr val="bg1"/>
              </a:solidFill>
            </a:endParaRPr>
          </a:p>
        </p:txBody>
      </p:sp>
    </p:spTree>
    <p:extLst>
      <p:ext uri="{BB962C8B-B14F-4D97-AF65-F5344CB8AC3E}">
        <p14:creationId xmlns:p14="http://schemas.microsoft.com/office/powerpoint/2010/main" val="2166976594"/>
      </p:ext>
    </p:extLst>
  </p:cSld>
  <p:clrMapOvr>
    <a:masterClrMapping/>
  </p:clrMapOvr>
  <p:transition spd="slow">
    <p:push dir="d"/>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3639" y="1386478"/>
            <a:ext cx="1731600" cy="3079939"/>
          </a:xfrm>
          <a:prstGeom prst="rect">
            <a:avLst/>
          </a:prstGeom>
        </p:spPr>
      </p:pic>
      <p:sp>
        <p:nvSpPr>
          <p:cNvPr id="11" name="标题 1"/>
          <p:cNvSpPr txBox="1">
            <a:spLocks/>
          </p:cNvSpPr>
          <p:nvPr/>
        </p:nvSpPr>
        <p:spPr>
          <a:xfrm>
            <a:off x="3073668" y="5481891"/>
            <a:ext cx="60703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3200" b="0" dirty="0">
                <a:solidFill>
                  <a:schemeClr val="bg1"/>
                </a:solidFill>
                <a:latin typeface="微软雅黑 Light" panose="020B0502040204020203" pitchFamily="34" charset="-122"/>
                <a:ea typeface="微软雅黑 Light" panose="020B0502040204020203" pitchFamily="34" charset="-122"/>
              </a:rPr>
              <a:t>2. </a:t>
            </a:r>
            <a:r>
              <a:rPr lang="zh-CN" altLang="en-US" sz="3200" b="0" dirty="0">
                <a:solidFill>
                  <a:schemeClr val="bg1"/>
                </a:solidFill>
                <a:latin typeface="微软雅黑 Light" panose="020B0502040204020203" pitchFamily="34" charset="-122"/>
                <a:ea typeface="微软雅黑 Light" panose="020B0502040204020203" pitchFamily="34" charset="-122"/>
              </a:rPr>
              <a:t>设置数据同步选项</a:t>
            </a:r>
            <a:endParaRPr lang="en-US" altLang="zh-CN" sz="3200" b="0" dirty="0">
              <a:solidFill>
                <a:schemeClr val="bg1"/>
              </a:solidFill>
              <a:latin typeface="微软雅黑 Light" panose="020B0502040204020203" pitchFamily="34" charset="-122"/>
              <a:ea typeface="微软雅黑 Light" panose="020B0502040204020203" pitchFamily="34" charset="-122"/>
            </a:endParaRPr>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0263" y="606726"/>
            <a:ext cx="3971474" cy="4665314"/>
          </a:xfrm>
          <a:prstGeom prst="rect">
            <a:avLst/>
          </a:prstGeom>
        </p:spPr>
      </p:pic>
    </p:spTree>
    <p:extLst>
      <p:ext uri="{BB962C8B-B14F-4D97-AF65-F5344CB8AC3E}">
        <p14:creationId xmlns:p14="http://schemas.microsoft.com/office/powerpoint/2010/main" val="3832206507"/>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3639" y="1388630"/>
            <a:ext cx="1731600" cy="3079939"/>
          </a:xfrm>
          <a:prstGeom prst="rect">
            <a:avLst/>
          </a:prstGeom>
        </p:spPr>
      </p:pic>
      <p:sp>
        <p:nvSpPr>
          <p:cNvPr id="11" name="标题 1"/>
          <p:cNvSpPr txBox="1">
            <a:spLocks/>
          </p:cNvSpPr>
          <p:nvPr/>
        </p:nvSpPr>
        <p:spPr>
          <a:xfrm>
            <a:off x="2978418" y="5481891"/>
            <a:ext cx="62608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3200" b="0" dirty="0">
                <a:solidFill>
                  <a:schemeClr val="bg1"/>
                </a:solidFill>
                <a:latin typeface="微软雅黑 Light" panose="020B0502040204020203" pitchFamily="34" charset="-122"/>
                <a:ea typeface="微软雅黑 Light" panose="020B0502040204020203" pitchFamily="34" charset="-122"/>
              </a:rPr>
              <a:t>5. </a:t>
            </a:r>
            <a:r>
              <a:rPr lang="zh-CN" altLang="en-US" sz="3200" b="0" dirty="0">
                <a:solidFill>
                  <a:schemeClr val="bg1"/>
                </a:solidFill>
                <a:latin typeface="微软雅黑 Light" panose="020B0502040204020203" pitchFamily="34" charset="-122"/>
                <a:ea typeface="微软雅黑 Light" panose="020B0502040204020203" pitchFamily="34" charset="-122"/>
              </a:rPr>
              <a:t>查看里程记录</a:t>
            </a:r>
            <a:r>
              <a:rPr lang="zh-CN" altLang="en-US" sz="3200" b="0" dirty="0">
                <a:solidFill>
                  <a:srgbClr val="FAB800"/>
                </a:solidFill>
                <a:latin typeface="微软雅黑 Light" panose="020B0502040204020203" pitchFamily="34" charset="-122"/>
                <a:ea typeface="微软雅黑 Light" panose="020B0502040204020203" pitchFamily="34" charset="-122"/>
              </a:rPr>
              <a:t>（正常）</a:t>
            </a:r>
            <a:endParaRPr lang="en-US" altLang="zh-CN" sz="3200" b="0" dirty="0">
              <a:solidFill>
                <a:srgbClr val="FAB800"/>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0263" y="606726"/>
            <a:ext cx="3971474" cy="4665314"/>
          </a:xfrm>
          <a:prstGeom prst="rect">
            <a:avLst/>
          </a:prstGeom>
        </p:spPr>
      </p:pic>
      <p:sp>
        <p:nvSpPr>
          <p:cNvPr id="10" name="内容占位符 2"/>
          <p:cNvSpPr txBox="1">
            <a:spLocks/>
          </p:cNvSpPr>
          <p:nvPr/>
        </p:nvSpPr>
        <p:spPr>
          <a:xfrm>
            <a:off x="977596" y="931332"/>
            <a:ext cx="3391204" cy="6002867"/>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bg1"/>
                </a:solidFill>
              </a:rPr>
              <a:t>原始数据重新被发送到 </a:t>
            </a:r>
            <a:r>
              <a:rPr lang="en-US" altLang="zh-CN" b="0" dirty="0">
                <a:solidFill>
                  <a:schemeClr val="bg1"/>
                </a:solidFill>
              </a:rPr>
              <a:t>Innocent </a:t>
            </a:r>
            <a:r>
              <a:rPr lang="zh-CN" altLang="en-US" b="0" dirty="0">
                <a:solidFill>
                  <a:schemeClr val="bg1"/>
                </a:solidFill>
              </a:rPr>
              <a:t>公司的云端服务器</a:t>
            </a:r>
            <a:endParaRPr lang="en-US" altLang="zh-CN" b="0" dirty="0">
              <a:solidFill>
                <a:schemeClr val="bg1"/>
              </a:solidFill>
            </a:endParaRPr>
          </a:p>
          <a:p>
            <a:r>
              <a:rPr lang="zh-CN" altLang="en-US" b="0" dirty="0">
                <a:solidFill>
                  <a:schemeClr val="bg1"/>
                </a:solidFill>
              </a:rPr>
              <a:t>公司通过对比所发送数据的散列值与区块链上的散列值是否一致来进行认证</a:t>
            </a:r>
            <a:endParaRPr lang="en-US" altLang="zh-CN" b="0" dirty="0">
              <a:solidFill>
                <a:schemeClr val="bg1"/>
              </a:solidFill>
            </a:endParaRPr>
          </a:p>
        </p:txBody>
      </p:sp>
    </p:spTree>
    <p:extLst>
      <p:ext uri="{BB962C8B-B14F-4D97-AF65-F5344CB8AC3E}">
        <p14:creationId xmlns:p14="http://schemas.microsoft.com/office/powerpoint/2010/main" val="3091385515"/>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3034" y="1388630"/>
            <a:ext cx="1731600" cy="307993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0263" y="606726"/>
            <a:ext cx="3971474" cy="4665314"/>
          </a:xfrm>
          <a:prstGeom prst="rect">
            <a:avLst/>
          </a:prstGeom>
        </p:spPr>
      </p:pic>
      <p:sp>
        <p:nvSpPr>
          <p:cNvPr id="8" name="标题 1"/>
          <p:cNvSpPr txBox="1">
            <a:spLocks/>
          </p:cNvSpPr>
          <p:nvPr/>
        </p:nvSpPr>
        <p:spPr>
          <a:xfrm>
            <a:off x="2978418" y="5481891"/>
            <a:ext cx="62608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3200" b="0" dirty="0">
                <a:solidFill>
                  <a:schemeClr val="bg1"/>
                </a:solidFill>
                <a:latin typeface="微软雅黑 Light" panose="020B0502040204020203" pitchFamily="34" charset="-122"/>
                <a:ea typeface="微软雅黑 Light" panose="020B0502040204020203" pitchFamily="34" charset="-122"/>
              </a:rPr>
              <a:t>5. </a:t>
            </a:r>
            <a:r>
              <a:rPr lang="zh-CN" altLang="en-US" sz="3200" b="0" dirty="0">
                <a:solidFill>
                  <a:schemeClr val="bg1"/>
                </a:solidFill>
                <a:latin typeface="微软雅黑 Light" panose="020B0502040204020203" pitchFamily="34" charset="-122"/>
                <a:ea typeface="微软雅黑 Light" panose="020B0502040204020203" pitchFamily="34" charset="-122"/>
              </a:rPr>
              <a:t>查看里程记录</a:t>
            </a:r>
            <a:r>
              <a:rPr lang="zh-CN" altLang="en-US" sz="3200" b="0" dirty="0">
                <a:solidFill>
                  <a:srgbClr val="FAB800"/>
                </a:solidFill>
                <a:latin typeface="微软雅黑 Light" panose="020B0502040204020203" pitchFamily="34" charset="-122"/>
                <a:ea typeface="微软雅黑 Light" panose="020B0502040204020203" pitchFamily="34" charset="-122"/>
              </a:rPr>
              <a:t>（有疑问）</a:t>
            </a:r>
            <a:endParaRPr lang="en-US" altLang="zh-CN" sz="3200" b="0" dirty="0">
              <a:solidFill>
                <a:srgbClr val="FAB800"/>
              </a:solidFill>
              <a:latin typeface="微软雅黑 Light" panose="020B0502040204020203" pitchFamily="34" charset="-122"/>
              <a:ea typeface="微软雅黑 Light" panose="020B0502040204020203" pitchFamily="34" charset="-122"/>
            </a:endParaRPr>
          </a:p>
        </p:txBody>
      </p:sp>
      <p:sp>
        <p:nvSpPr>
          <p:cNvPr id="10" name="内容占位符 2"/>
          <p:cNvSpPr txBox="1">
            <a:spLocks/>
          </p:cNvSpPr>
          <p:nvPr/>
        </p:nvSpPr>
        <p:spPr>
          <a:xfrm>
            <a:off x="977596" y="931332"/>
            <a:ext cx="3391204" cy="6002867"/>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bg1"/>
                </a:solidFill>
              </a:rPr>
              <a:t>原始数据重新被发送到 </a:t>
            </a:r>
            <a:r>
              <a:rPr lang="en-US" altLang="zh-CN" b="0" dirty="0">
                <a:solidFill>
                  <a:schemeClr val="bg1"/>
                </a:solidFill>
              </a:rPr>
              <a:t>Innocent </a:t>
            </a:r>
            <a:r>
              <a:rPr lang="zh-CN" altLang="en-US" b="0" dirty="0">
                <a:solidFill>
                  <a:schemeClr val="bg1"/>
                </a:solidFill>
              </a:rPr>
              <a:t>公司的云端服务器</a:t>
            </a:r>
            <a:endParaRPr lang="en-US" altLang="zh-CN" b="0" dirty="0">
              <a:solidFill>
                <a:schemeClr val="bg1"/>
              </a:solidFill>
            </a:endParaRPr>
          </a:p>
          <a:p>
            <a:r>
              <a:rPr lang="zh-CN" altLang="en-US" b="0" dirty="0">
                <a:solidFill>
                  <a:schemeClr val="bg1"/>
                </a:solidFill>
              </a:rPr>
              <a:t>公司通过对比所发送数据的散列值与区块链上的散列值是否一致来进行认证</a:t>
            </a:r>
            <a:endParaRPr lang="en-US" altLang="zh-CN" b="0" dirty="0">
              <a:solidFill>
                <a:schemeClr val="bg1"/>
              </a:solidFill>
            </a:endParaRPr>
          </a:p>
        </p:txBody>
      </p:sp>
    </p:spTree>
    <p:extLst>
      <p:ext uri="{BB962C8B-B14F-4D97-AF65-F5344CB8AC3E}">
        <p14:creationId xmlns:p14="http://schemas.microsoft.com/office/powerpoint/2010/main" val="2196051121"/>
      </p:ext>
    </p:extLst>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3034" y="1388630"/>
            <a:ext cx="1731600" cy="3079939"/>
          </a:xfrm>
          <a:prstGeom prst="rect">
            <a:avLst/>
          </a:prstGeom>
        </p:spPr>
      </p:pic>
      <p:sp>
        <p:nvSpPr>
          <p:cNvPr id="11" name="标题 1"/>
          <p:cNvSpPr txBox="1">
            <a:spLocks/>
          </p:cNvSpPr>
          <p:nvPr/>
        </p:nvSpPr>
        <p:spPr>
          <a:xfrm>
            <a:off x="2806968" y="5481891"/>
            <a:ext cx="66037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3200" b="0" dirty="0">
                <a:solidFill>
                  <a:schemeClr val="bg1"/>
                </a:solidFill>
                <a:latin typeface="微软雅黑 Light" panose="020B0502040204020203" pitchFamily="34" charset="-122"/>
                <a:ea typeface="微软雅黑 Light" panose="020B0502040204020203" pitchFamily="34" charset="-122"/>
              </a:rPr>
              <a:t>3. </a:t>
            </a:r>
            <a:r>
              <a:rPr lang="zh-CN" altLang="en-US" sz="3200" b="0" dirty="0">
                <a:solidFill>
                  <a:schemeClr val="bg1"/>
                </a:solidFill>
                <a:latin typeface="微软雅黑 Light" panose="020B0502040204020203" pitchFamily="34" charset="-122"/>
                <a:ea typeface="微软雅黑 Light" panose="020B0502040204020203" pitchFamily="34" charset="-122"/>
              </a:rPr>
              <a:t>生成认证证书</a:t>
            </a:r>
            <a:r>
              <a:rPr lang="zh-CN" altLang="en-US" sz="3200" b="0" dirty="0">
                <a:solidFill>
                  <a:srgbClr val="FAB800"/>
                </a:solidFill>
                <a:latin typeface="微软雅黑 Light" panose="020B0502040204020203" pitchFamily="34" charset="-122"/>
                <a:ea typeface="微软雅黑 Light" panose="020B0502040204020203" pitchFamily="34" charset="-122"/>
              </a:rPr>
              <a:t>（成功）</a:t>
            </a:r>
            <a:endParaRPr lang="en-US" altLang="zh-CN" sz="3200" b="0" dirty="0">
              <a:solidFill>
                <a:srgbClr val="FAB80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0263" y="606726"/>
            <a:ext cx="3971474" cy="4665314"/>
          </a:xfrm>
          <a:prstGeom prst="rect">
            <a:avLst/>
          </a:prstGeom>
        </p:spPr>
      </p:pic>
      <p:sp>
        <p:nvSpPr>
          <p:cNvPr id="7" name="内容占位符 2"/>
          <p:cNvSpPr txBox="1">
            <a:spLocks/>
          </p:cNvSpPr>
          <p:nvPr/>
        </p:nvSpPr>
        <p:spPr>
          <a:xfrm>
            <a:off x="977596" y="931332"/>
            <a:ext cx="3348871" cy="6002867"/>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bg1"/>
                </a:solidFill>
              </a:rPr>
              <a:t>如果认证成功，车主就可以在 </a:t>
            </a:r>
            <a:r>
              <a:rPr lang="en-US" altLang="zh-CN" b="0" dirty="0">
                <a:solidFill>
                  <a:schemeClr val="bg1"/>
                </a:solidFill>
              </a:rPr>
              <a:t>APP </a:t>
            </a:r>
            <a:r>
              <a:rPr lang="zh-CN" altLang="en-US" b="0" dirty="0">
                <a:solidFill>
                  <a:schemeClr val="bg1"/>
                </a:solidFill>
              </a:rPr>
              <a:t>上查收证书</a:t>
            </a:r>
            <a:endParaRPr lang="en-US" altLang="zh-CN" b="0" dirty="0">
              <a:solidFill>
                <a:schemeClr val="bg1"/>
              </a:solidFill>
            </a:endParaRPr>
          </a:p>
          <a:p>
            <a:r>
              <a:rPr lang="zh-CN" altLang="en-US" b="0" dirty="0">
                <a:solidFill>
                  <a:schemeClr val="bg1"/>
                </a:solidFill>
              </a:rPr>
              <a:t>证书可以在线托管，也可以通过链接发送给潜在买家</a:t>
            </a:r>
            <a:endParaRPr lang="en-US" altLang="zh-CN" b="0" dirty="0">
              <a:solidFill>
                <a:schemeClr val="bg1"/>
              </a:solidFill>
            </a:endParaRPr>
          </a:p>
        </p:txBody>
      </p:sp>
    </p:spTree>
    <p:extLst>
      <p:ext uri="{BB962C8B-B14F-4D97-AF65-F5344CB8AC3E}">
        <p14:creationId xmlns:p14="http://schemas.microsoft.com/office/powerpoint/2010/main" val="2711874372"/>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3034" y="1388630"/>
            <a:ext cx="1731600" cy="307993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0263" y="606726"/>
            <a:ext cx="3971474" cy="4665314"/>
          </a:xfrm>
          <a:prstGeom prst="rect">
            <a:avLst/>
          </a:prstGeom>
        </p:spPr>
      </p:pic>
      <p:sp>
        <p:nvSpPr>
          <p:cNvPr id="7" name="标题 1"/>
          <p:cNvSpPr txBox="1">
            <a:spLocks/>
          </p:cNvSpPr>
          <p:nvPr/>
        </p:nvSpPr>
        <p:spPr>
          <a:xfrm>
            <a:off x="2806968" y="5481891"/>
            <a:ext cx="66037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3200" b="0" dirty="0">
                <a:solidFill>
                  <a:schemeClr val="bg1"/>
                </a:solidFill>
                <a:latin typeface="微软雅黑 Light" panose="020B0502040204020203" pitchFamily="34" charset="-122"/>
                <a:ea typeface="微软雅黑 Light" panose="020B0502040204020203" pitchFamily="34" charset="-122"/>
              </a:rPr>
              <a:t>4. </a:t>
            </a:r>
            <a:r>
              <a:rPr lang="zh-CN" altLang="en-US" sz="3200" b="0" dirty="0">
                <a:solidFill>
                  <a:schemeClr val="bg1"/>
                </a:solidFill>
                <a:latin typeface="微软雅黑 Light" panose="020B0502040204020203" pitchFamily="34" charset="-122"/>
                <a:ea typeface="微软雅黑 Light" panose="020B0502040204020203" pitchFamily="34" charset="-122"/>
              </a:rPr>
              <a:t>生成认证证书</a:t>
            </a:r>
            <a:r>
              <a:rPr lang="zh-CN" altLang="en-US" sz="3200" b="0" dirty="0">
                <a:solidFill>
                  <a:srgbClr val="FAB800"/>
                </a:solidFill>
                <a:latin typeface="微软雅黑 Light" panose="020B0502040204020203" pitchFamily="34" charset="-122"/>
                <a:ea typeface="微软雅黑 Light" panose="020B0502040204020203" pitchFamily="34" charset="-122"/>
              </a:rPr>
              <a:t>（失败）</a:t>
            </a:r>
            <a:endParaRPr lang="en-US" altLang="zh-CN" sz="3200" b="0" dirty="0">
              <a:solidFill>
                <a:srgbClr val="FAB8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28769258"/>
      </p:ext>
    </p:extLst>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34998543"/>
              </p:ext>
            </p:extLst>
          </p:nvPr>
        </p:nvGraphicFramePr>
        <p:xfrm>
          <a:off x="1854200" y="1278410"/>
          <a:ext cx="8483599" cy="4315451"/>
        </p:xfrm>
        <a:graphic>
          <a:graphicData uri="http://schemas.openxmlformats.org/drawingml/2006/table">
            <a:tbl>
              <a:tblPr>
                <a:tableStyleId>{8FD4443E-F989-4FC4-A0C8-D5A2AF1F390B}</a:tableStyleId>
              </a:tblPr>
              <a:tblGrid>
                <a:gridCol w="982133">
                  <a:extLst>
                    <a:ext uri="{9D8B030D-6E8A-4147-A177-3AD203B41FA5}">
                      <a16:colId xmlns:a16="http://schemas.microsoft.com/office/drawing/2014/main" val="3957939871"/>
                    </a:ext>
                  </a:extLst>
                </a:gridCol>
                <a:gridCol w="982133">
                  <a:extLst>
                    <a:ext uri="{9D8B030D-6E8A-4147-A177-3AD203B41FA5}">
                      <a16:colId xmlns:a16="http://schemas.microsoft.com/office/drawing/2014/main" val="4079652092"/>
                    </a:ext>
                  </a:extLst>
                </a:gridCol>
                <a:gridCol w="982133">
                  <a:extLst>
                    <a:ext uri="{9D8B030D-6E8A-4147-A177-3AD203B41FA5}">
                      <a16:colId xmlns:a16="http://schemas.microsoft.com/office/drawing/2014/main" val="1684203901"/>
                    </a:ext>
                  </a:extLst>
                </a:gridCol>
                <a:gridCol w="5537200">
                  <a:extLst>
                    <a:ext uri="{9D8B030D-6E8A-4147-A177-3AD203B41FA5}">
                      <a16:colId xmlns:a16="http://schemas.microsoft.com/office/drawing/2014/main" val="1567893757"/>
                    </a:ext>
                  </a:extLst>
                </a:gridCol>
              </a:tblGrid>
              <a:tr h="227129">
                <a:tc>
                  <a:txBody>
                    <a:bodyPr/>
                    <a:lstStyle/>
                    <a:p>
                      <a:pPr algn="l" fontAlgn="ctr"/>
                      <a:r>
                        <a:rPr lang="zh-CN" alt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日期</a:t>
                      </a:r>
                      <a:endParaRPr lang="zh-CN" alt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rgbClr val="FAB800"/>
                    </a:solidFill>
                  </a:tcPr>
                </a:tc>
                <a:tc>
                  <a:txBody>
                    <a:bodyPr/>
                    <a:lstStyle/>
                    <a:p>
                      <a:pPr algn="l" fontAlgn="ctr"/>
                      <a:r>
                        <a:rPr lang="zh-CN" alt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时间</a:t>
                      </a:r>
                      <a:endParaRPr lang="zh-CN" alt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rgbClr val="FAB800"/>
                    </a:solidFill>
                  </a:tcPr>
                </a:tc>
                <a:tc>
                  <a:txBody>
                    <a:bodyPr/>
                    <a:lstStyle/>
                    <a:p>
                      <a:pPr algn="l" fontAlgn="ctr"/>
                      <a:r>
                        <a:rPr lang="zh-CN" alt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里程</a:t>
                      </a:r>
                      <a:endParaRPr lang="zh-CN" alt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rgbClr val="FAB800"/>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GPS</a:t>
                      </a:r>
                      <a:r>
                        <a:rPr lang="zh-CN" alt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读取</a:t>
                      </a:r>
                      <a:endParaRPr lang="zh-CN" alt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rgbClr val="FAB800"/>
                    </a:solidFill>
                  </a:tcPr>
                </a:tc>
                <a:extLst>
                  <a:ext uri="{0D108BD9-81ED-4DB2-BD59-A6C34878D82A}">
                    <a16:rowId xmlns:a16="http://schemas.microsoft.com/office/drawing/2014/main" val="1031646142"/>
                  </a:ext>
                </a:extLst>
              </a:tr>
              <a:tr h="227129">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2015/8/19</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15:00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14627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$GPRMC,080655.00,A,4546.40891,N,12639.65641,E,1.045,328.42,170809,,,A*60</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92630632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2015/8/22</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16:00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14645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$GPRMC,080655.00,A,4546.40891,N,12639.65641,E,1.045,328.42,170809,,,A*61</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643437732"/>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2015/8/25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17:00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14663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$GPRMC,080655.00,A,4546.40891,N,12639.65641,E,1.045,328.42,170809,,,A*62</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832009694"/>
                  </a:ext>
                </a:extLst>
              </a:tr>
              <a:tr h="227129">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2015/8/28</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18:00</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14681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$GPRMC,080655.00,A,4546.40891,N,12639.65641,E,1.045,328.42,170809,,,A*63</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23947581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2015/8/31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19:00</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14699</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$GPRMC,080655.00,A,4546.40891,N,12639.65641,E,1.045,328.42,170809,,,A*64</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419073626"/>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20:00</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14717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$GPRMC,080655.00,A,4546.40891,N,12639.65641,E,1.045,328.42,170809,,,A*65</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182892132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2015/9/6</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21:00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14735</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$GPRMC,080655.00,A,4546.40891,N,12639.65641,E,1.045,328.42,170809,,,A*66</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2246006299"/>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2015/9/9</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22:00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14753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$GPRMC,080655.00,A,4546.40891,N,12639.65641,E,1.045,328.42,170809,,,A*67</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234116675"/>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2015/9/12</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23:00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14771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$GPRMC,080655.00,A,4546.40891,N,12639.65641,E,1.045,328.42,170809,,,A*68</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2048405004"/>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2015/9/15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0:00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14789</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$GPRMC,080655.00,A,4546.40891,N,12639.65641,E,1.045,328.42,170809,,,A*69</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195604945"/>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2015/9/18</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14807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$GPRMC,080655.00,A,4546.40891,N,12639.65641,E,1.045,328.42,170809,,,A*70</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188418091"/>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2015/9/21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14825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$GPRMC,080655.00,A,4546.40891,N,12639.65641,E,1.045,328.42,170809,,,A*71</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219422945"/>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2015/9/24</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3:00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14843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$GPRMC,080655.00,A,4546.40891,N,12639.65641,E,1.045,328.42,170809,,,A*72</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4246041360"/>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2015/9/27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4:00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14861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$GPRMC,080655.00,A,4546.40891,N,12639.65641,E,1.045,328.42,170809,,,A*73</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18389290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2015/9/30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5:00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14879</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$GPRMC,080655.00,A,4546.40891,N,12639.65641,E,1.045,328.42,170809,,,A*74</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324272969"/>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2015/10/3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6:00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14897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$GPRMC,080655.00,A,4546.40891,N,12639.65641,E,1.045,328.42,170809,,,A*75</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80678513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2015/10/6</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7:00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14915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$GPRMC,080655.00,A,4546.40891,N,12639.65641,E,1.045,328.42,170809,,,A*76</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1649662643"/>
                  </a:ext>
                </a:extLst>
              </a:tr>
              <a:tr h="227129">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2015/10/9</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14933</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$GPRMC,080655.00,A,4546.40891,N,12639.65641,E,1.045,328.42,170809,,,A*77</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2626357741"/>
                  </a:ext>
                </a:extLst>
              </a:tr>
            </a:tbl>
          </a:graphicData>
        </a:graphic>
      </p:graphicFrame>
    </p:spTree>
    <p:extLst>
      <p:ext uri="{BB962C8B-B14F-4D97-AF65-F5344CB8AC3E}">
        <p14:creationId xmlns:p14="http://schemas.microsoft.com/office/powerpoint/2010/main" val="75131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srcRect l="23883" t="24670" r="23883" b="24670"/>
          <a:stretch/>
        </p:blipFill>
        <p:spPr>
          <a:xfrm>
            <a:off x="2082800" y="-393700"/>
            <a:ext cx="8610600" cy="4697412"/>
          </a:xfrm>
          <a:prstGeom prst="rect">
            <a:avLst/>
          </a:prstGeom>
        </p:spPr>
      </p:pic>
      <p:sp>
        <p:nvSpPr>
          <p:cNvPr id="5" name="下箭头 4"/>
          <p:cNvSpPr/>
          <p:nvPr/>
        </p:nvSpPr>
        <p:spPr>
          <a:xfrm>
            <a:off x="5973234" y="3926840"/>
            <a:ext cx="299720" cy="762000"/>
          </a:xfrm>
          <a:prstGeom prst="downArrow">
            <a:avLst>
              <a:gd name="adj1" fmla="val 50000"/>
              <a:gd name="adj2" fmla="val 82203"/>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6416040" y="3986212"/>
            <a:ext cx="1940560" cy="633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b="0" dirty="0">
                <a:solidFill>
                  <a:schemeClr val="bg1"/>
                </a:solidFill>
              </a:rPr>
              <a:t>Hash</a:t>
            </a:r>
            <a:r>
              <a:rPr lang="zh-CN" altLang="en-US" sz="2400" b="0" dirty="0">
                <a:solidFill>
                  <a:schemeClr val="bg1"/>
                </a:solidFill>
              </a:rPr>
              <a:t>运算</a:t>
            </a:r>
            <a:endParaRPr lang="en-US" altLang="zh-CN" sz="2400" b="0" dirty="0">
              <a:solidFill>
                <a:srgbClr val="FAB800"/>
              </a:solidFill>
            </a:endParaRPr>
          </a:p>
        </p:txBody>
      </p:sp>
      <p:sp>
        <p:nvSpPr>
          <p:cNvPr id="9" name="矩形 8"/>
          <p:cNvSpPr/>
          <p:nvPr/>
        </p:nvSpPr>
        <p:spPr>
          <a:xfrm>
            <a:off x="965200" y="4942840"/>
            <a:ext cx="1569720" cy="436880"/>
          </a:xfrm>
          <a:prstGeom prst="rect">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SHA256</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2738120" y="4942840"/>
            <a:ext cx="7823200" cy="43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5db442ba33a34d11fdeec341089514ff1d89b84984699f181a24472018d10fad</a:t>
            </a:r>
          </a:p>
        </p:txBody>
      </p:sp>
      <p:sp>
        <p:nvSpPr>
          <p:cNvPr id="11" name="矩形 10"/>
          <p:cNvSpPr/>
          <p:nvPr/>
        </p:nvSpPr>
        <p:spPr>
          <a:xfrm>
            <a:off x="10764520" y="4942840"/>
            <a:ext cx="523240" cy="4368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64</a:t>
            </a:r>
          </a:p>
        </p:txBody>
      </p:sp>
      <p:sp>
        <p:nvSpPr>
          <p:cNvPr id="14" name="矩形 13"/>
          <p:cNvSpPr/>
          <p:nvPr/>
        </p:nvSpPr>
        <p:spPr>
          <a:xfrm>
            <a:off x="965200" y="5633720"/>
            <a:ext cx="1569720" cy="599440"/>
          </a:xfrm>
          <a:prstGeom prst="rect">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SHA512</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2738120" y="5633720"/>
            <a:ext cx="7823200" cy="59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85131300ec4ce4c4a962de5df1eedafa4ad1bf7803241ce6acd196d52af7a0b09c7fe71026fb529337d0d6a44222a8cef02675eec3ba75888e2ccf23ebd41894</a:t>
            </a:r>
          </a:p>
        </p:txBody>
      </p:sp>
      <p:sp>
        <p:nvSpPr>
          <p:cNvPr id="16" name="矩形 15"/>
          <p:cNvSpPr/>
          <p:nvPr/>
        </p:nvSpPr>
        <p:spPr>
          <a:xfrm>
            <a:off x="10764520" y="5633720"/>
            <a:ext cx="523240" cy="599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128</a:t>
            </a:r>
          </a:p>
        </p:txBody>
      </p:sp>
      <p:sp>
        <p:nvSpPr>
          <p:cNvPr id="2" name="椭圆 1"/>
          <p:cNvSpPr/>
          <p:nvPr/>
        </p:nvSpPr>
        <p:spPr>
          <a:xfrm>
            <a:off x="4794250" y="2673350"/>
            <a:ext cx="558800" cy="381000"/>
          </a:xfrm>
          <a:prstGeom prst="ellipse">
            <a:avLst/>
          </a:prstGeom>
          <a:noFill/>
          <a:ln w="28575">
            <a:solidFill>
              <a:srgbClr val="085DA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743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26040" t="27866" r="26040" b="27866"/>
          <a:stretch/>
        </p:blipFill>
        <p:spPr>
          <a:xfrm>
            <a:off x="2438400" y="-97367"/>
            <a:ext cx="7899400" cy="4104746"/>
          </a:xfrm>
          <a:prstGeom prst="rect">
            <a:avLst/>
          </a:prstGeom>
        </p:spPr>
      </p:pic>
      <p:sp>
        <p:nvSpPr>
          <p:cNvPr id="5" name="椭圆 4"/>
          <p:cNvSpPr/>
          <p:nvPr/>
        </p:nvSpPr>
        <p:spPr>
          <a:xfrm>
            <a:off x="4794250" y="2673350"/>
            <a:ext cx="558800" cy="381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5973234" y="3926840"/>
            <a:ext cx="299720" cy="762000"/>
          </a:xfrm>
          <a:prstGeom prst="downArrow">
            <a:avLst>
              <a:gd name="adj1" fmla="val 50000"/>
              <a:gd name="adj2" fmla="val 82203"/>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a:spLocks/>
          </p:cNvSpPr>
          <p:nvPr/>
        </p:nvSpPr>
        <p:spPr>
          <a:xfrm>
            <a:off x="6416040" y="3986212"/>
            <a:ext cx="1940560" cy="633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b="0" dirty="0">
                <a:solidFill>
                  <a:schemeClr val="bg1"/>
                </a:solidFill>
              </a:rPr>
              <a:t>Hash</a:t>
            </a:r>
            <a:r>
              <a:rPr lang="zh-CN" altLang="en-US" sz="2400" b="0" dirty="0">
                <a:solidFill>
                  <a:schemeClr val="bg1"/>
                </a:solidFill>
              </a:rPr>
              <a:t>运算</a:t>
            </a:r>
            <a:endParaRPr lang="en-US" altLang="zh-CN" sz="2400" b="0" dirty="0">
              <a:solidFill>
                <a:srgbClr val="FAB800"/>
              </a:solidFill>
            </a:endParaRPr>
          </a:p>
        </p:txBody>
      </p:sp>
      <p:sp>
        <p:nvSpPr>
          <p:cNvPr id="8" name="矩形 7"/>
          <p:cNvSpPr/>
          <p:nvPr/>
        </p:nvSpPr>
        <p:spPr>
          <a:xfrm>
            <a:off x="965200" y="4942840"/>
            <a:ext cx="1569720" cy="436880"/>
          </a:xfrm>
          <a:prstGeom prst="rect">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SHA256</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2738120" y="4942840"/>
            <a:ext cx="7823200" cy="43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21d2626af45d39f496043b3b2c4180e900ac3c111d026e7867594c1166d37458</a:t>
            </a:r>
          </a:p>
        </p:txBody>
      </p:sp>
      <p:sp>
        <p:nvSpPr>
          <p:cNvPr id="11" name="矩形 10"/>
          <p:cNvSpPr/>
          <p:nvPr/>
        </p:nvSpPr>
        <p:spPr>
          <a:xfrm>
            <a:off x="10764520" y="4942840"/>
            <a:ext cx="523240" cy="4368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64</a:t>
            </a:r>
          </a:p>
        </p:txBody>
      </p:sp>
      <p:sp>
        <p:nvSpPr>
          <p:cNvPr id="12" name="矩形 11"/>
          <p:cNvSpPr/>
          <p:nvPr/>
        </p:nvSpPr>
        <p:spPr>
          <a:xfrm>
            <a:off x="965200" y="5633720"/>
            <a:ext cx="1569720" cy="599440"/>
          </a:xfrm>
          <a:prstGeom prst="rect">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SHA512</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2738120" y="5633720"/>
            <a:ext cx="7823200" cy="59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aeaea80fb2613d045e8d00805ee76d73dfcfa364d3ba689357fb6c1c8ec782097ba370073d7d88400bc5d4c303278a4ed8f133f68373596fc44200aed3ad4761</a:t>
            </a:r>
          </a:p>
        </p:txBody>
      </p:sp>
      <p:sp>
        <p:nvSpPr>
          <p:cNvPr id="14" name="矩形 13"/>
          <p:cNvSpPr/>
          <p:nvPr/>
        </p:nvSpPr>
        <p:spPr>
          <a:xfrm>
            <a:off x="10764520" y="5633720"/>
            <a:ext cx="523240" cy="599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128</a:t>
            </a:r>
          </a:p>
        </p:txBody>
      </p:sp>
    </p:spTree>
    <p:extLst>
      <p:ext uri="{BB962C8B-B14F-4D97-AF65-F5344CB8AC3E}">
        <p14:creationId xmlns:p14="http://schemas.microsoft.com/office/powerpoint/2010/main" val="26424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4305300" cy="4351338"/>
          </a:xfrm>
        </p:spPr>
        <p:txBody>
          <a:bodyPr>
            <a:normAutofit/>
          </a:bodyPr>
          <a:lstStyle/>
          <a:p>
            <a:pPr marL="0" indent="0">
              <a:buNone/>
            </a:pPr>
            <a:r>
              <a:rPr lang="zh-CN" altLang="en-US" sz="1800" b="0" dirty="0"/>
              <a:t>根据</a:t>
            </a:r>
            <a:r>
              <a:rPr lang="en-US" altLang="zh-CN" sz="1800" b="0" dirty="0"/>
              <a:t>《</a:t>
            </a:r>
            <a:r>
              <a:rPr lang="zh-CN" altLang="en-US" sz="1800" b="0" dirty="0"/>
              <a:t>中华人民共和国个人信息保护法</a:t>
            </a:r>
            <a:r>
              <a:rPr lang="en-US" altLang="zh-CN" sz="1800" b="0" dirty="0"/>
              <a:t>》</a:t>
            </a:r>
            <a:r>
              <a:rPr lang="zh-CN" altLang="en-US" sz="1800" b="0" dirty="0"/>
              <a:t>，二手车相关信息处理主体，</a:t>
            </a:r>
            <a:endParaRPr lang="en-US" altLang="zh-CN" sz="1800" b="0" dirty="0"/>
          </a:p>
          <a:p>
            <a:pPr marL="0" indent="0">
              <a:buNone/>
            </a:pPr>
            <a:r>
              <a:rPr lang="zh-CN" altLang="en-US" sz="1800" b="0" dirty="0"/>
              <a:t>在满足以下条件时，</a:t>
            </a:r>
            <a:r>
              <a:rPr lang="zh-CN" altLang="en-US" sz="1800" dirty="0"/>
              <a:t>可以收集和上传</a:t>
            </a:r>
            <a:r>
              <a:rPr lang="zh-CN" altLang="en-US" sz="1800" b="0" dirty="0"/>
              <a:t>用户车辆信息： </a:t>
            </a:r>
          </a:p>
          <a:p>
            <a:pPr marL="800100" lvl="1" indent="-342900">
              <a:buFont typeface="+mj-lt"/>
              <a:buAutoNum type="arabicPeriod"/>
            </a:pPr>
            <a:r>
              <a:rPr lang="zh-CN" altLang="en-US" sz="1800" b="0" dirty="0"/>
              <a:t>获得主管部门的批准并经登记管理机关进行业务资格登记并得到执照</a:t>
            </a:r>
            <a:endParaRPr lang="en-US" altLang="zh-CN" sz="1800" b="0" dirty="0"/>
          </a:p>
          <a:p>
            <a:pPr marL="800100" lvl="1" indent="-342900">
              <a:buFont typeface="+mj-lt"/>
              <a:buAutoNum type="arabicPeriod"/>
            </a:pPr>
            <a:r>
              <a:rPr lang="zh-CN" altLang="en-US" sz="1800" b="0" dirty="0"/>
              <a:t>政府公告、当地报纸或其他适当的媒体上公布</a:t>
            </a:r>
            <a:r>
              <a:rPr lang="zh-CN" altLang="en-US" sz="1800" dirty="0"/>
              <a:t>右侧内容：</a:t>
            </a:r>
            <a:endParaRPr lang="en-US" altLang="zh-CN"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79</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方案可行性</a:t>
            </a: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8850" y="1239838"/>
            <a:ext cx="4802964" cy="4486275"/>
          </a:xfrm>
          <a:prstGeom prst="rect">
            <a:avLst/>
          </a:prstGeom>
          <a:noFill/>
        </p:spPr>
      </p:pic>
    </p:spTree>
    <p:extLst>
      <p:ext uri="{BB962C8B-B14F-4D97-AF65-F5344CB8AC3E}">
        <p14:creationId xmlns:p14="http://schemas.microsoft.com/office/powerpoint/2010/main" val="1709266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5630875" y="1825625"/>
            <a:ext cx="5499069" cy="3987130"/>
          </a:xfrm>
          <a:prstGeom prst="rect">
            <a:avLst/>
          </a:prstGeom>
        </p:spPr>
      </p:pic>
      <p:sp>
        <p:nvSpPr>
          <p:cNvPr id="3" name="内容占位符 2"/>
          <p:cNvSpPr>
            <a:spLocks noGrp="1"/>
          </p:cNvSpPr>
          <p:nvPr>
            <p:ph idx="1"/>
          </p:nvPr>
        </p:nvSpPr>
        <p:spPr/>
        <p:txBody>
          <a:bodyPr>
            <a:normAutofit/>
          </a:bodyPr>
          <a:lstStyle/>
          <a:p>
            <a:pPr marL="342900" indent="-342900">
              <a:lnSpc>
                <a:spcPct val="150000"/>
              </a:lnSpc>
              <a:buFont typeface="+mj-lt"/>
              <a:buAutoNum type="arabicPeriod"/>
            </a:pPr>
            <a:r>
              <a:rPr lang="zh-CN" altLang="en-US" sz="1800" b="0" dirty="0"/>
              <a:t>全国汽车保有量持续快速增长</a:t>
            </a:r>
            <a:endParaRPr lang="en-US" altLang="zh-CN" sz="1800" b="0" dirty="0"/>
          </a:p>
          <a:p>
            <a:pPr marL="342900" indent="-342900">
              <a:lnSpc>
                <a:spcPct val="150000"/>
              </a:lnSpc>
              <a:buFont typeface="+mj-lt"/>
              <a:buAutoNum type="arabicPeriod"/>
            </a:pPr>
            <a:r>
              <a:rPr lang="en-US" altLang="zh-CN" sz="1800" b="0" dirty="0"/>
              <a:t>2013</a:t>
            </a:r>
            <a:r>
              <a:rPr lang="zh-CN" altLang="en-US" sz="1800" b="0" dirty="0"/>
              <a:t>年起，新车销量开始萎缩</a:t>
            </a:r>
            <a:endParaRPr lang="en-US" altLang="zh-CN" sz="1800" b="0" dirty="0"/>
          </a:p>
          <a:p>
            <a:pPr marL="342900" indent="-342900">
              <a:lnSpc>
                <a:spcPct val="150000"/>
              </a:lnSpc>
              <a:buFont typeface="+mj-lt"/>
              <a:buAutoNum type="arabicPeriod"/>
            </a:pPr>
            <a:r>
              <a:rPr lang="en-US" altLang="zh-CN" sz="1800" b="0" dirty="0"/>
              <a:t>2015</a:t>
            </a:r>
            <a:r>
              <a:rPr lang="zh-CN" altLang="en-US" sz="1800" b="0" dirty="0"/>
              <a:t>年起，二手车交易开始井喷</a:t>
            </a:r>
            <a:endParaRPr lang="en-US" altLang="zh-CN" sz="1800" b="0" dirty="0"/>
          </a:p>
          <a:p>
            <a:pPr marL="342900" indent="-342900">
              <a:lnSpc>
                <a:spcPct val="150000"/>
              </a:lnSpc>
              <a:buFont typeface="+mj-lt"/>
              <a:buAutoNum type="arabicPeriod"/>
            </a:pPr>
            <a:r>
              <a:rPr lang="zh-CN" altLang="en-US" sz="1800" b="0" dirty="0"/>
              <a:t>中国二手车市场</a:t>
            </a:r>
            <a:r>
              <a:rPr lang="zh-CN" altLang="en-US" sz="1800" dirty="0"/>
              <a:t>远未成熟</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8</a:t>
            </a:fld>
            <a:endParaRPr lang="zh-CN" altLang="en-US"/>
          </a:p>
        </p:txBody>
      </p:sp>
      <p:sp>
        <p:nvSpPr>
          <p:cNvPr id="12" name="矩形 11"/>
          <p:cNvSpPr/>
          <p:nvPr/>
        </p:nvSpPr>
        <p:spPr>
          <a:xfrm>
            <a:off x="8813800" y="2298700"/>
            <a:ext cx="850900" cy="36957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Tree>
    <p:extLst>
      <p:ext uri="{BB962C8B-B14F-4D97-AF65-F5344CB8AC3E}">
        <p14:creationId xmlns:p14="http://schemas.microsoft.com/office/powerpoint/2010/main" val="1356197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sz="1800" b="0" dirty="0"/>
              <a:t>在满足一下条件之一时，可以</a:t>
            </a:r>
            <a:r>
              <a:rPr lang="zh-CN" altLang="en-US" sz="1800" dirty="0"/>
              <a:t>超出特定目的收集、处理</a:t>
            </a:r>
            <a:r>
              <a:rPr lang="zh-CN" altLang="en-US" sz="1800" b="0" dirty="0"/>
              <a:t>用户车辆信息：</a:t>
            </a:r>
            <a:endParaRPr lang="en-US" altLang="zh-CN" sz="1800" b="0" dirty="0"/>
          </a:p>
          <a:p>
            <a:pPr marL="800100" lvl="1" indent="-342900">
              <a:buFont typeface="+mj-lt"/>
              <a:buAutoNum type="arabicPeriod"/>
            </a:pPr>
            <a:r>
              <a:rPr lang="zh-CN" altLang="en-US" sz="1800" b="0" dirty="0"/>
              <a:t>车主书面同意或授权</a:t>
            </a:r>
            <a:endParaRPr lang="en-US" altLang="zh-CN" sz="1800" b="0" dirty="0"/>
          </a:p>
          <a:p>
            <a:pPr marL="800100" lvl="1" indent="-342900">
              <a:buFont typeface="+mj-lt"/>
              <a:buAutoNum type="arabicPeriod"/>
            </a:pPr>
            <a:r>
              <a:rPr lang="zh-CN" altLang="en-US" sz="1800" b="0" dirty="0"/>
              <a:t>与车主有合同或类似合同的关系，并不会损害车主的合法权益 </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80</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方案可行性</a:t>
            </a:r>
          </a:p>
        </p:txBody>
      </p:sp>
    </p:spTree>
    <p:extLst>
      <p:ext uri="{BB962C8B-B14F-4D97-AF65-F5344CB8AC3E}">
        <p14:creationId xmlns:p14="http://schemas.microsoft.com/office/powerpoint/2010/main" val="3603424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sz="1800" b="0" dirty="0"/>
              <a:t>在满足一下条件之一时，可以</a:t>
            </a:r>
            <a:r>
              <a:rPr lang="zh-CN" altLang="en-US" sz="1800" dirty="0"/>
              <a:t>超出特定目的利用</a:t>
            </a:r>
            <a:r>
              <a:rPr lang="zh-CN" altLang="en-US" sz="1800" b="0" dirty="0"/>
              <a:t>用户车辆信息：</a:t>
            </a:r>
            <a:endParaRPr lang="en-US" altLang="zh-CN" sz="1800" b="0" dirty="0"/>
          </a:p>
          <a:p>
            <a:pPr marL="800100" lvl="1" indent="-342900">
              <a:buFont typeface="+mj-lt"/>
              <a:buAutoNum type="arabicPeriod"/>
            </a:pPr>
            <a:r>
              <a:rPr lang="zh-CN" altLang="en-US" sz="1800" b="0" dirty="0"/>
              <a:t>为保护公共利益</a:t>
            </a:r>
            <a:endParaRPr lang="en-US" altLang="zh-CN" sz="1800" b="0" dirty="0"/>
          </a:p>
          <a:p>
            <a:pPr marL="800100" lvl="1" indent="-342900">
              <a:buFont typeface="+mj-lt"/>
              <a:buAutoNum type="arabicPeriod"/>
            </a:pPr>
            <a:r>
              <a:rPr lang="zh-CN" altLang="en-US" sz="1800" b="0" dirty="0"/>
              <a:t>为免除车主人身或财产上的紧迫危险</a:t>
            </a:r>
            <a:endParaRPr lang="en-US" altLang="zh-CN" sz="1800" b="0" dirty="0"/>
          </a:p>
          <a:p>
            <a:pPr marL="800100" lvl="1" indent="-342900">
              <a:buFont typeface="+mj-lt"/>
              <a:buAutoNum type="arabicPeriod"/>
            </a:pPr>
            <a:r>
              <a:rPr lang="zh-CN" altLang="en-US" sz="1800" b="0" dirty="0"/>
              <a:t>防止他人权益的重大危害而有必要的</a:t>
            </a:r>
            <a:endParaRPr lang="en-US" altLang="zh-CN" sz="1800" b="0" dirty="0"/>
          </a:p>
          <a:p>
            <a:pPr marL="800100" lvl="1" indent="-342900">
              <a:buFont typeface="+mj-lt"/>
              <a:buAutoNum type="arabicPeriod"/>
            </a:pPr>
            <a:r>
              <a:rPr lang="zh-CN" altLang="en-US" sz="1800" b="0" dirty="0"/>
              <a:t>车主书面同意或授权</a:t>
            </a:r>
            <a:endParaRPr lang="en-US" altLang="zh-CN" sz="1800" b="0" dirty="0"/>
          </a:p>
          <a:p>
            <a:pPr marL="800100" lvl="1" indent="-342900">
              <a:buFont typeface="+mj-lt"/>
              <a:buAutoNum type="arabicPeriod"/>
            </a:pPr>
            <a:r>
              <a:rPr lang="zh-CN" altLang="en-US" sz="1800" b="0" dirty="0"/>
              <a:t>履行法定义务</a:t>
            </a:r>
            <a:endParaRPr lang="en-US" altLang="zh-CN" sz="1800" b="0" dirty="0"/>
          </a:p>
          <a:p>
            <a:pPr marL="800100" lvl="1" indent="-342900">
              <a:buFont typeface="+mj-lt"/>
              <a:buAutoNum type="arabicPeriod"/>
            </a:pPr>
            <a:r>
              <a:rPr lang="zh-CN" altLang="en-US" sz="1800" b="0" dirty="0"/>
              <a:t>为用户车辆信息保护检查、用户车辆信息安全、确保用户车辆信息处理设备的正常运转目的而存储的用户车辆信息 </a:t>
            </a:r>
          </a:p>
          <a:p>
            <a:pPr marL="0" indent="0">
              <a:buNone/>
            </a:pPr>
            <a:r>
              <a:rPr lang="zh-CN" altLang="en-US" sz="1800" b="0" dirty="0"/>
              <a:t>可见，只要进行相关备案、得到车主授权。企业可以合法使用区块链记录以上信息。 </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81</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方案可行性</a:t>
            </a:r>
          </a:p>
        </p:txBody>
      </p:sp>
    </p:spTree>
    <p:extLst>
      <p:ext uri="{BB962C8B-B14F-4D97-AF65-F5344CB8AC3E}">
        <p14:creationId xmlns:p14="http://schemas.microsoft.com/office/powerpoint/2010/main" val="2682056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sz="1800" dirty="0"/>
              <a:t>共享意愿</a:t>
            </a:r>
            <a:endParaRPr lang="en-US" altLang="zh-CN" sz="1800" dirty="0"/>
          </a:p>
          <a:p>
            <a:pPr marL="0" indent="0">
              <a:buNone/>
            </a:pPr>
            <a:r>
              <a:rPr lang="zh-CN" altLang="en-US" sz="1800" b="0" dirty="0"/>
              <a:t>经济学研究表明，信息分发价值越高，个体越不愿意合作，越容易合谋，体系崩溃的可能性越高。要实现区块链生态循环，就需要大量加密数据共享。其现实问题是，已有大量数据的一方对系统贡献巨大，但能从系统中获得的价值小于只有少量数据的一方。</a:t>
            </a:r>
            <a:endParaRPr lang="en-US" altLang="zh-CN" sz="1800" b="0" dirty="0"/>
          </a:p>
          <a:p>
            <a:pPr marL="0" indent="0">
              <a:buNone/>
            </a:pPr>
            <a:r>
              <a:rPr lang="zh-CN" altLang="en-US" sz="1800" b="0" dirty="0"/>
              <a:t>瀛之杰小组研究认为，该问题可能的解决思路是通过某种程度的定价来实现加密数据共享。</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82</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方案局限性</a:t>
            </a:r>
          </a:p>
        </p:txBody>
      </p:sp>
    </p:spTree>
    <p:extLst>
      <p:ext uri="{BB962C8B-B14F-4D97-AF65-F5344CB8AC3E}">
        <p14:creationId xmlns:p14="http://schemas.microsoft.com/office/powerpoint/2010/main" val="749891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sz="1800" dirty="0"/>
              <a:t>安全问题</a:t>
            </a:r>
          </a:p>
          <a:p>
            <a:pPr marL="0" indent="0">
              <a:buNone/>
            </a:pPr>
            <a:r>
              <a:rPr lang="zh-CN" altLang="en-US" sz="1800" b="0" dirty="0"/>
              <a:t>系统采用的加密算法等核心技术安全性和有效性很高，但是在使用过程中可能存在一些安全问题，比如我们采用的</a:t>
            </a:r>
            <a:r>
              <a:rPr lang="en-US" altLang="zh-CN" sz="1800" b="0" dirty="0"/>
              <a:t>SHA256</a:t>
            </a:r>
            <a:r>
              <a:rPr lang="zh-CN" altLang="en-US" sz="1800" b="0" dirty="0"/>
              <a:t>算法生成的私钥长度达</a:t>
            </a:r>
            <a:r>
              <a:rPr lang="en-US" altLang="zh-CN" sz="1800" b="0" dirty="0"/>
              <a:t>50</a:t>
            </a:r>
            <a:r>
              <a:rPr lang="zh-CN" altLang="en-US" sz="1800" b="0" dirty="0"/>
              <a:t>个字符，难以记忆，用户如果使用其他软件进行辅助记录，这类软件的安全性就值得商榷：私钥一旦丢失，便无法对账户的资产做任何操作，该问题目前只能回归传统的网络安全寻求解决方案。</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83</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方案局限性</a:t>
            </a:r>
          </a:p>
        </p:txBody>
      </p:sp>
    </p:spTree>
    <p:extLst>
      <p:ext uri="{BB962C8B-B14F-4D97-AF65-F5344CB8AC3E}">
        <p14:creationId xmlns:p14="http://schemas.microsoft.com/office/powerpoint/2010/main" val="642746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sz="1800" dirty="0"/>
              <a:t>成本问题</a:t>
            </a:r>
          </a:p>
          <a:p>
            <a:pPr marL="0" indent="0">
              <a:buNone/>
            </a:pPr>
            <a:r>
              <a:rPr lang="zh-CN" altLang="en-US" sz="1800" b="0" dirty="0"/>
              <a:t>目前，系统每组信息的上传都必须支付一定的成本，用于有效记录在公共区块链上，但这些成本很难预测。如果将数百万辆汽车连接到区块链，每次将数据传输到里程数据库时都可能产生巨大的成本。</a:t>
            </a:r>
            <a:endParaRPr lang="en-US" altLang="zh-CN" sz="1800" b="0" dirty="0"/>
          </a:p>
          <a:p>
            <a:pPr marL="0" indent="0">
              <a:buNone/>
            </a:pPr>
            <a:r>
              <a:rPr lang="zh-CN" altLang="en-US" sz="1800" b="0" dirty="0"/>
              <a:t>瀛之杰小组目前正在研究如何有效地降低此过程的成本，对于每个车主来说，一个可能的办法是</a:t>
            </a:r>
            <a:r>
              <a:rPr lang="en-US" altLang="zh-CN" sz="1800" b="0" dirty="0"/>
              <a:t>APP</a:t>
            </a:r>
            <a:r>
              <a:rPr lang="zh-CN" altLang="en-US" sz="1800" b="0" dirty="0"/>
              <a:t>将智能设备上剩余的算力进行利用，来抵消使用全网算力的成本。</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84</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方案局限性</a:t>
            </a:r>
          </a:p>
        </p:txBody>
      </p:sp>
    </p:spTree>
    <p:extLst>
      <p:ext uri="{BB962C8B-B14F-4D97-AF65-F5344CB8AC3E}">
        <p14:creationId xmlns:p14="http://schemas.microsoft.com/office/powerpoint/2010/main" val="3262155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1800" b="0" dirty="0"/>
              <a:t>对于目前存在的局限，主要是运营成本难以准确计算，对此我们提出两个思路，一个是由一家有实力的利益相关公司或联盟来开发推行这个系统，比如整车公司联盟、保险公司、二手车头部电商。以保证对系统运行盈利能力的宽容度。另一个思路是由于该系统本身使得二手车交易的双方受到了经济实惠，可以将该利润空间划分出一部分进行数字货币发行，鼓励各节点进行分布式计算记账。</a:t>
            </a:r>
          </a:p>
          <a:p>
            <a:r>
              <a:rPr lang="zh-CN" altLang="en-US" sz="1800" b="0" dirty="0"/>
              <a:t>另一个值得讨论的是该应用的扩展性。出于保守，我们只设计了里程数据这一项相对容易获取和单一的指标，对于解决二手车交易的信任问题有一定作用，但是作用有限。我们认为随着技术的成熟，可以继续设计开发覆盖发动机维修记录、事故记录、交易记录等功能的物联网</a:t>
            </a:r>
            <a:r>
              <a:rPr lang="en-US" altLang="zh-CN" sz="1800" b="0" dirty="0"/>
              <a:t>+</a:t>
            </a:r>
            <a:r>
              <a:rPr lang="zh-CN" altLang="en-US" sz="1800" b="0" dirty="0"/>
              <a:t>区块链系统，将这些功能集成到一个系统和一条链上，彻底解决二手车车况信息不对称问题。当然了，除了物联网技术，也可考虑直接从维修公司</a:t>
            </a:r>
            <a:r>
              <a:rPr lang="en-US" altLang="zh-CN" sz="1800" b="0" dirty="0"/>
              <a:t>/</a:t>
            </a:r>
            <a:r>
              <a:rPr lang="zh-CN" altLang="en-US" sz="1800" b="0" dirty="0"/>
              <a:t>保险公司获得此类记录进行上链。</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85</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方案深入讨论</a:t>
            </a:r>
          </a:p>
        </p:txBody>
      </p:sp>
    </p:spTree>
    <p:extLst>
      <p:ext uri="{BB962C8B-B14F-4D97-AF65-F5344CB8AC3E}">
        <p14:creationId xmlns:p14="http://schemas.microsoft.com/office/powerpoint/2010/main" val="1723204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86</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方案前景</a:t>
            </a:r>
          </a:p>
        </p:txBody>
      </p:sp>
      <p:sp>
        <p:nvSpPr>
          <p:cNvPr id="10" name="矩形 9"/>
          <p:cNvSpPr/>
          <p:nvPr/>
        </p:nvSpPr>
        <p:spPr>
          <a:xfrm>
            <a:off x="4656667" y="876450"/>
            <a:ext cx="6508750" cy="387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参与角色</a:t>
            </a:r>
          </a:p>
        </p:txBody>
      </p:sp>
      <p:sp>
        <p:nvSpPr>
          <p:cNvPr id="11" name="矩形 10"/>
          <p:cNvSpPr/>
          <p:nvPr/>
        </p:nvSpPr>
        <p:spPr>
          <a:xfrm>
            <a:off x="4656667" y="1264281"/>
            <a:ext cx="6508750" cy="11667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 name="矩形 11"/>
          <p:cNvSpPr/>
          <p:nvPr/>
        </p:nvSpPr>
        <p:spPr>
          <a:xfrm>
            <a:off x="4656667" y="2991549"/>
            <a:ext cx="6508750" cy="387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接口层</a:t>
            </a:r>
          </a:p>
        </p:txBody>
      </p:sp>
      <p:sp>
        <p:nvSpPr>
          <p:cNvPr id="13" name="矩形 12"/>
          <p:cNvSpPr/>
          <p:nvPr/>
        </p:nvSpPr>
        <p:spPr>
          <a:xfrm>
            <a:off x="4656667" y="3379382"/>
            <a:ext cx="6508750" cy="6943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4" name="矩形 13"/>
          <p:cNvSpPr/>
          <p:nvPr/>
        </p:nvSpPr>
        <p:spPr>
          <a:xfrm>
            <a:off x="4656667" y="4641523"/>
            <a:ext cx="6508750" cy="387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后台层</a:t>
            </a:r>
          </a:p>
        </p:txBody>
      </p:sp>
      <p:sp>
        <p:nvSpPr>
          <p:cNvPr id="15" name="矩形 14"/>
          <p:cNvSpPr/>
          <p:nvPr/>
        </p:nvSpPr>
        <p:spPr>
          <a:xfrm>
            <a:off x="4656667" y="5029355"/>
            <a:ext cx="6508750" cy="13248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39" name="组合 38"/>
          <p:cNvGrpSpPr/>
          <p:nvPr/>
        </p:nvGrpSpPr>
        <p:grpSpPr>
          <a:xfrm>
            <a:off x="4871161" y="1423461"/>
            <a:ext cx="6079766" cy="4731854"/>
            <a:chOff x="4871161" y="1423461"/>
            <a:chExt cx="6079766" cy="4731854"/>
          </a:xfrm>
          <a:solidFill>
            <a:schemeClr val="bg1">
              <a:lumMod val="95000"/>
            </a:schemeClr>
          </a:solidFill>
        </p:grpSpPr>
        <p:sp>
          <p:nvSpPr>
            <p:cNvPr id="16" name="矩形 15"/>
            <p:cNvSpPr/>
            <p:nvPr/>
          </p:nvSpPr>
          <p:spPr>
            <a:xfrm>
              <a:off x="5001542" y="1423461"/>
              <a:ext cx="1393915"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消费者</a:t>
              </a:r>
            </a:p>
          </p:txBody>
        </p:sp>
        <p:sp>
          <p:nvSpPr>
            <p:cNvPr id="17" name="矩形 16"/>
            <p:cNvSpPr/>
            <p:nvPr/>
          </p:nvSpPr>
          <p:spPr>
            <a:xfrm>
              <a:off x="6695326" y="1423461"/>
              <a:ext cx="1175159"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车主</a:t>
              </a:r>
            </a:p>
          </p:txBody>
        </p:sp>
        <p:sp>
          <p:nvSpPr>
            <p:cNvPr id="19" name="矩形 18"/>
            <p:cNvSpPr/>
            <p:nvPr/>
          </p:nvSpPr>
          <p:spPr>
            <a:xfrm>
              <a:off x="9645381" y="1423461"/>
              <a:ext cx="1175159"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车厂</a:t>
              </a:r>
            </a:p>
          </p:txBody>
        </p:sp>
        <p:sp>
          <p:nvSpPr>
            <p:cNvPr id="20" name="矩形 19"/>
            <p:cNvSpPr/>
            <p:nvPr/>
          </p:nvSpPr>
          <p:spPr>
            <a:xfrm>
              <a:off x="7538829" y="1922469"/>
              <a:ext cx="1806684"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监管机构</a:t>
              </a:r>
            </a:p>
          </p:txBody>
        </p:sp>
        <p:sp>
          <p:nvSpPr>
            <p:cNvPr id="21" name="矩形 20"/>
            <p:cNvSpPr/>
            <p:nvPr/>
          </p:nvSpPr>
          <p:spPr>
            <a:xfrm>
              <a:off x="8170353" y="1423461"/>
              <a:ext cx="1175159"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车商</a:t>
              </a:r>
            </a:p>
          </p:txBody>
        </p:sp>
        <p:sp>
          <p:nvSpPr>
            <p:cNvPr id="22" name="矩形 21"/>
            <p:cNvSpPr/>
            <p:nvPr/>
          </p:nvSpPr>
          <p:spPr>
            <a:xfrm>
              <a:off x="5001542" y="1925970"/>
              <a:ext cx="2237417"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保险公司</a:t>
              </a:r>
            </a:p>
          </p:txBody>
        </p:sp>
        <p:sp>
          <p:nvSpPr>
            <p:cNvPr id="23" name="矩形 22"/>
            <p:cNvSpPr/>
            <p:nvPr/>
          </p:nvSpPr>
          <p:spPr>
            <a:xfrm>
              <a:off x="9645381" y="1925968"/>
              <a:ext cx="1175159"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银行</a:t>
              </a:r>
            </a:p>
          </p:txBody>
        </p:sp>
        <p:grpSp>
          <p:nvGrpSpPr>
            <p:cNvPr id="24" name="组合 23"/>
            <p:cNvGrpSpPr/>
            <p:nvPr/>
          </p:nvGrpSpPr>
          <p:grpSpPr>
            <a:xfrm>
              <a:off x="4871161" y="3535761"/>
              <a:ext cx="6079766" cy="390023"/>
              <a:chOff x="3184788" y="4899657"/>
              <a:chExt cx="4694753" cy="546104"/>
            </a:xfrm>
            <a:grpFill/>
          </p:grpSpPr>
          <p:sp>
            <p:nvSpPr>
              <p:cNvPr id="34" name="矩形 33"/>
              <p:cNvSpPr/>
              <p:nvPr/>
            </p:nvSpPr>
            <p:spPr>
              <a:xfrm>
                <a:off x="3184788" y="4899657"/>
                <a:ext cx="1038809"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初始化</a:t>
                </a:r>
              </a:p>
            </p:txBody>
          </p:sp>
          <p:sp>
            <p:nvSpPr>
              <p:cNvPr id="35" name="矩形 34"/>
              <p:cNvSpPr/>
              <p:nvPr/>
            </p:nvSpPr>
            <p:spPr>
              <a:xfrm>
                <a:off x="4409914" y="4899657"/>
                <a:ext cx="1038809"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认证</a:t>
                </a:r>
              </a:p>
            </p:txBody>
          </p:sp>
          <p:sp>
            <p:nvSpPr>
              <p:cNvPr id="36" name="矩形 35"/>
              <p:cNvSpPr/>
              <p:nvPr/>
            </p:nvSpPr>
            <p:spPr>
              <a:xfrm>
                <a:off x="5635040" y="4899657"/>
                <a:ext cx="1038809"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查询</a:t>
                </a:r>
              </a:p>
            </p:txBody>
          </p:sp>
          <p:sp>
            <p:nvSpPr>
              <p:cNvPr id="37" name="矩形 36"/>
              <p:cNvSpPr/>
              <p:nvPr/>
            </p:nvSpPr>
            <p:spPr>
              <a:xfrm>
                <a:off x="6840732" y="4899657"/>
                <a:ext cx="1038809"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监管</a:t>
                </a:r>
              </a:p>
            </p:txBody>
          </p:sp>
        </p:grpSp>
        <p:sp>
          <p:nvSpPr>
            <p:cNvPr id="25" name="矩形 24"/>
            <p:cNvSpPr/>
            <p:nvPr/>
          </p:nvSpPr>
          <p:spPr>
            <a:xfrm>
              <a:off x="4871161" y="5185735"/>
              <a:ext cx="1819953" cy="40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成员管理模块</a:t>
              </a:r>
            </a:p>
          </p:txBody>
        </p:sp>
        <p:sp>
          <p:nvSpPr>
            <p:cNvPr id="26" name="矩形 25"/>
            <p:cNvSpPr/>
            <p:nvPr/>
          </p:nvSpPr>
          <p:spPr>
            <a:xfrm>
              <a:off x="7001067" y="5185735"/>
              <a:ext cx="1819953" cy="40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智能合约模块</a:t>
              </a:r>
            </a:p>
          </p:txBody>
        </p:sp>
        <p:sp>
          <p:nvSpPr>
            <p:cNvPr id="27" name="矩形 26"/>
            <p:cNvSpPr/>
            <p:nvPr/>
          </p:nvSpPr>
          <p:spPr>
            <a:xfrm>
              <a:off x="9130974" y="5185735"/>
              <a:ext cx="1819953" cy="40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区块服务模块</a:t>
              </a:r>
            </a:p>
          </p:txBody>
        </p:sp>
        <p:sp>
          <p:nvSpPr>
            <p:cNvPr id="28" name="矩形 27"/>
            <p:cNvSpPr/>
            <p:nvPr/>
          </p:nvSpPr>
          <p:spPr>
            <a:xfrm>
              <a:off x="4871161" y="5748715"/>
              <a:ext cx="6079766" cy="40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分布式储存系统</a:t>
              </a:r>
            </a:p>
          </p:txBody>
        </p:sp>
      </p:grpSp>
      <p:grpSp>
        <p:nvGrpSpPr>
          <p:cNvPr id="29" name="组合 28"/>
          <p:cNvGrpSpPr/>
          <p:nvPr/>
        </p:nvGrpSpPr>
        <p:grpSpPr>
          <a:xfrm>
            <a:off x="7472140" y="2588877"/>
            <a:ext cx="877808" cy="1896265"/>
            <a:chOff x="4926045" y="4478376"/>
            <a:chExt cx="816286" cy="1924965"/>
          </a:xfrm>
          <a:solidFill>
            <a:srgbClr val="F36D21"/>
          </a:solidFill>
        </p:grpSpPr>
        <p:sp>
          <p:nvSpPr>
            <p:cNvPr id="30" name="左箭头 29"/>
            <p:cNvSpPr/>
            <p:nvPr/>
          </p:nvSpPr>
          <p:spPr>
            <a:xfrm rot="5400000">
              <a:off x="5430174" y="6091185"/>
              <a:ext cx="258900" cy="36541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1" name="左箭头 30"/>
            <p:cNvSpPr/>
            <p:nvPr/>
          </p:nvSpPr>
          <p:spPr>
            <a:xfrm rot="16200000">
              <a:off x="4979301" y="6091185"/>
              <a:ext cx="258900" cy="36541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2" name="左箭头 31"/>
            <p:cNvSpPr/>
            <p:nvPr/>
          </p:nvSpPr>
          <p:spPr>
            <a:xfrm rot="5400000">
              <a:off x="5430175" y="4425120"/>
              <a:ext cx="258900" cy="36541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3" name="左箭头 32"/>
            <p:cNvSpPr/>
            <p:nvPr/>
          </p:nvSpPr>
          <p:spPr>
            <a:xfrm rot="16200000">
              <a:off x="4979302" y="4425120"/>
              <a:ext cx="258900" cy="36541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sp>
        <p:nvSpPr>
          <p:cNvPr id="9" name="矩形 8"/>
          <p:cNvSpPr/>
          <p:nvPr/>
        </p:nvSpPr>
        <p:spPr>
          <a:xfrm>
            <a:off x="6549135" y="363008"/>
            <a:ext cx="2723825"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二手车数字身份系统结构</a:t>
            </a:r>
          </a:p>
        </p:txBody>
      </p:sp>
      <p:pic>
        <p:nvPicPr>
          <p:cNvPr id="5126" name="Picture 6"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794" y="5107139"/>
            <a:ext cx="2476145" cy="620411"/>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935764" y="2958526"/>
            <a:ext cx="898116" cy="1055022"/>
            <a:chOff x="3202371" y="158750"/>
            <a:chExt cx="5838057" cy="6858000"/>
          </a:xfrm>
        </p:grpSpPr>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6652" y="1304984"/>
              <a:ext cx="2547226" cy="4530666"/>
            </a:xfrm>
            <a:prstGeom prst="rect">
              <a:avLst/>
            </a:prstGeom>
          </p:spPr>
        </p:pic>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2371" y="158750"/>
              <a:ext cx="5838057" cy="6858000"/>
            </a:xfrm>
            <a:prstGeom prst="rect">
              <a:avLst/>
            </a:prstGeom>
          </p:spPr>
        </p:pic>
      </p:grpSp>
      <p:sp>
        <p:nvSpPr>
          <p:cNvPr id="46" name="矩形 45"/>
          <p:cNvSpPr/>
          <p:nvPr/>
        </p:nvSpPr>
        <p:spPr>
          <a:xfrm>
            <a:off x="1833880" y="3298689"/>
            <a:ext cx="1090363"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手机</a:t>
            </a:r>
            <a:r>
              <a:rPr lang="en-US" altLang="zh-CN" dirty="0">
                <a:latin typeface="微软雅黑" panose="020B0503020204020204" pitchFamily="34" charset="-122"/>
                <a:ea typeface="微软雅黑" panose="020B0503020204020204" pitchFamily="34" charset="-122"/>
              </a:rPr>
              <a:t>APP</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8233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87</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方案前景</a:t>
            </a:r>
          </a:p>
        </p:txBody>
      </p:sp>
      <p:sp>
        <p:nvSpPr>
          <p:cNvPr id="10" name="矩形 9"/>
          <p:cNvSpPr/>
          <p:nvPr/>
        </p:nvSpPr>
        <p:spPr>
          <a:xfrm>
            <a:off x="4656667" y="876450"/>
            <a:ext cx="6508750" cy="387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参与角色</a:t>
            </a:r>
          </a:p>
        </p:txBody>
      </p:sp>
      <p:sp>
        <p:nvSpPr>
          <p:cNvPr id="11" name="矩形 10"/>
          <p:cNvSpPr/>
          <p:nvPr/>
        </p:nvSpPr>
        <p:spPr>
          <a:xfrm>
            <a:off x="4656667" y="1264281"/>
            <a:ext cx="6508750" cy="11667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 name="矩形 11"/>
          <p:cNvSpPr/>
          <p:nvPr/>
        </p:nvSpPr>
        <p:spPr>
          <a:xfrm>
            <a:off x="4656667" y="2991549"/>
            <a:ext cx="6508750" cy="387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接口层</a:t>
            </a:r>
          </a:p>
        </p:txBody>
      </p:sp>
      <p:sp>
        <p:nvSpPr>
          <p:cNvPr id="13" name="矩形 12"/>
          <p:cNvSpPr/>
          <p:nvPr/>
        </p:nvSpPr>
        <p:spPr>
          <a:xfrm>
            <a:off x="4656667" y="3379382"/>
            <a:ext cx="6508750" cy="6943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4" name="矩形 13"/>
          <p:cNvSpPr/>
          <p:nvPr/>
        </p:nvSpPr>
        <p:spPr>
          <a:xfrm>
            <a:off x="4656667" y="4641523"/>
            <a:ext cx="6508750" cy="387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后台层</a:t>
            </a:r>
          </a:p>
        </p:txBody>
      </p:sp>
      <p:sp>
        <p:nvSpPr>
          <p:cNvPr id="15" name="矩形 14"/>
          <p:cNvSpPr/>
          <p:nvPr/>
        </p:nvSpPr>
        <p:spPr>
          <a:xfrm>
            <a:off x="4656667" y="5029355"/>
            <a:ext cx="6508750" cy="13248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39" name="组合 38"/>
          <p:cNvGrpSpPr/>
          <p:nvPr/>
        </p:nvGrpSpPr>
        <p:grpSpPr>
          <a:xfrm>
            <a:off x="4871161" y="1423461"/>
            <a:ext cx="6079766" cy="4731854"/>
            <a:chOff x="4871161" y="1423461"/>
            <a:chExt cx="6079766" cy="4731854"/>
          </a:xfrm>
          <a:solidFill>
            <a:schemeClr val="bg1">
              <a:lumMod val="95000"/>
            </a:schemeClr>
          </a:solidFill>
        </p:grpSpPr>
        <p:sp>
          <p:nvSpPr>
            <p:cNvPr id="16" name="矩形 15"/>
            <p:cNvSpPr/>
            <p:nvPr/>
          </p:nvSpPr>
          <p:spPr>
            <a:xfrm>
              <a:off x="5001542" y="1423461"/>
              <a:ext cx="1393915"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消费者</a:t>
              </a:r>
            </a:p>
          </p:txBody>
        </p:sp>
        <p:sp>
          <p:nvSpPr>
            <p:cNvPr id="17" name="矩形 16"/>
            <p:cNvSpPr/>
            <p:nvPr/>
          </p:nvSpPr>
          <p:spPr>
            <a:xfrm>
              <a:off x="6695326" y="1423461"/>
              <a:ext cx="1175159"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车主</a:t>
              </a:r>
            </a:p>
          </p:txBody>
        </p:sp>
        <p:sp>
          <p:nvSpPr>
            <p:cNvPr id="19" name="矩形 18"/>
            <p:cNvSpPr/>
            <p:nvPr/>
          </p:nvSpPr>
          <p:spPr>
            <a:xfrm>
              <a:off x="9645381" y="1423461"/>
              <a:ext cx="1175159"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车厂</a:t>
              </a:r>
            </a:p>
          </p:txBody>
        </p:sp>
        <p:sp>
          <p:nvSpPr>
            <p:cNvPr id="20" name="矩形 19"/>
            <p:cNvSpPr/>
            <p:nvPr/>
          </p:nvSpPr>
          <p:spPr>
            <a:xfrm>
              <a:off x="7538829" y="1922469"/>
              <a:ext cx="1806684"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监管机构</a:t>
              </a:r>
            </a:p>
          </p:txBody>
        </p:sp>
        <p:sp>
          <p:nvSpPr>
            <p:cNvPr id="21" name="矩形 20"/>
            <p:cNvSpPr/>
            <p:nvPr/>
          </p:nvSpPr>
          <p:spPr>
            <a:xfrm>
              <a:off x="8170353" y="1423461"/>
              <a:ext cx="1175159"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车商</a:t>
              </a:r>
            </a:p>
          </p:txBody>
        </p:sp>
        <p:sp>
          <p:nvSpPr>
            <p:cNvPr id="22" name="矩形 21"/>
            <p:cNvSpPr/>
            <p:nvPr/>
          </p:nvSpPr>
          <p:spPr>
            <a:xfrm>
              <a:off x="5001542" y="1925970"/>
              <a:ext cx="2237417"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保险公司</a:t>
              </a:r>
            </a:p>
          </p:txBody>
        </p:sp>
        <p:sp>
          <p:nvSpPr>
            <p:cNvPr id="23" name="矩形 22"/>
            <p:cNvSpPr/>
            <p:nvPr/>
          </p:nvSpPr>
          <p:spPr>
            <a:xfrm>
              <a:off x="9645381" y="1925968"/>
              <a:ext cx="1175159" cy="346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银行</a:t>
              </a:r>
            </a:p>
          </p:txBody>
        </p:sp>
        <p:grpSp>
          <p:nvGrpSpPr>
            <p:cNvPr id="24" name="组合 23"/>
            <p:cNvGrpSpPr/>
            <p:nvPr/>
          </p:nvGrpSpPr>
          <p:grpSpPr>
            <a:xfrm>
              <a:off x="4871161" y="3535761"/>
              <a:ext cx="6079766" cy="390023"/>
              <a:chOff x="3184788" y="4899657"/>
              <a:chExt cx="4694753" cy="546104"/>
            </a:xfrm>
            <a:grpFill/>
          </p:grpSpPr>
          <p:sp>
            <p:nvSpPr>
              <p:cNvPr id="34" name="矩形 33"/>
              <p:cNvSpPr/>
              <p:nvPr/>
            </p:nvSpPr>
            <p:spPr>
              <a:xfrm>
                <a:off x="3184788" y="4899657"/>
                <a:ext cx="1038809"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初始化</a:t>
                </a:r>
              </a:p>
            </p:txBody>
          </p:sp>
          <p:sp>
            <p:nvSpPr>
              <p:cNvPr id="35" name="矩形 34"/>
              <p:cNvSpPr/>
              <p:nvPr/>
            </p:nvSpPr>
            <p:spPr>
              <a:xfrm>
                <a:off x="4409914" y="4899657"/>
                <a:ext cx="1038809"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认证</a:t>
                </a:r>
              </a:p>
            </p:txBody>
          </p:sp>
          <p:sp>
            <p:nvSpPr>
              <p:cNvPr id="36" name="矩形 35"/>
              <p:cNvSpPr/>
              <p:nvPr/>
            </p:nvSpPr>
            <p:spPr>
              <a:xfrm>
                <a:off x="5635040" y="4899657"/>
                <a:ext cx="1038809"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查询</a:t>
                </a:r>
              </a:p>
            </p:txBody>
          </p:sp>
          <p:sp>
            <p:nvSpPr>
              <p:cNvPr id="37" name="矩形 36"/>
              <p:cNvSpPr/>
              <p:nvPr/>
            </p:nvSpPr>
            <p:spPr>
              <a:xfrm>
                <a:off x="6840732" y="4899657"/>
                <a:ext cx="1038809"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监管</a:t>
                </a:r>
              </a:p>
            </p:txBody>
          </p:sp>
        </p:grpSp>
        <p:sp>
          <p:nvSpPr>
            <p:cNvPr id="25" name="矩形 24"/>
            <p:cNvSpPr/>
            <p:nvPr/>
          </p:nvSpPr>
          <p:spPr>
            <a:xfrm>
              <a:off x="4871161" y="5185735"/>
              <a:ext cx="1819953" cy="40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成员管理模块</a:t>
              </a:r>
            </a:p>
          </p:txBody>
        </p:sp>
        <p:sp>
          <p:nvSpPr>
            <p:cNvPr id="26" name="矩形 25"/>
            <p:cNvSpPr/>
            <p:nvPr/>
          </p:nvSpPr>
          <p:spPr>
            <a:xfrm>
              <a:off x="7001067" y="5185735"/>
              <a:ext cx="1819953" cy="40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智能合约模块</a:t>
              </a:r>
            </a:p>
          </p:txBody>
        </p:sp>
        <p:sp>
          <p:nvSpPr>
            <p:cNvPr id="27" name="矩形 26"/>
            <p:cNvSpPr/>
            <p:nvPr/>
          </p:nvSpPr>
          <p:spPr>
            <a:xfrm>
              <a:off x="9130974" y="5185735"/>
              <a:ext cx="1819953" cy="40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区块服务模块</a:t>
              </a:r>
            </a:p>
          </p:txBody>
        </p:sp>
        <p:sp>
          <p:nvSpPr>
            <p:cNvPr id="28" name="矩形 27"/>
            <p:cNvSpPr/>
            <p:nvPr/>
          </p:nvSpPr>
          <p:spPr>
            <a:xfrm>
              <a:off x="4871161" y="5748715"/>
              <a:ext cx="6079766" cy="40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分布式储存系统</a:t>
              </a:r>
            </a:p>
          </p:txBody>
        </p:sp>
      </p:grpSp>
      <p:grpSp>
        <p:nvGrpSpPr>
          <p:cNvPr id="29" name="组合 28"/>
          <p:cNvGrpSpPr/>
          <p:nvPr/>
        </p:nvGrpSpPr>
        <p:grpSpPr>
          <a:xfrm>
            <a:off x="7472140" y="2588877"/>
            <a:ext cx="877808" cy="1896265"/>
            <a:chOff x="4926045" y="4478376"/>
            <a:chExt cx="816286" cy="1924965"/>
          </a:xfrm>
          <a:solidFill>
            <a:srgbClr val="F36D21"/>
          </a:solidFill>
        </p:grpSpPr>
        <p:sp>
          <p:nvSpPr>
            <p:cNvPr id="30" name="左箭头 29"/>
            <p:cNvSpPr/>
            <p:nvPr/>
          </p:nvSpPr>
          <p:spPr>
            <a:xfrm rot="5400000">
              <a:off x="5430174" y="6091185"/>
              <a:ext cx="258900" cy="36541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1" name="左箭头 30"/>
            <p:cNvSpPr/>
            <p:nvPr/>
          </p:nvSpPr>
          <p:spPr>
            <a:xfrm rot="16200000">
              <a:off x="4979301" y="6091185"/>
              <a:ext cx="258900" cy="36541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2" name="左箭头 31"/>
            <p:cNvSpPr/>
            <p:nvPr/>
          </p:nvSpPr>
          <p:spPr>
            <a:xfrm rot="5400000">
              <a:off x="5430175" y="4425120"/>
              <a:ext cx="258900" cy="36541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3" name="左箭头 32"/>
            <p:cNvSpPr/>
            <p:nvPr/>
          </p:nvSpPr>
          <p:spPr>
            <a:xfrm rot="16200000">
              <a:off x="4979302" y="4425120"/>
              <a:ext cx="258900" cy="36541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sp>
        <p:nvSpPr>
          <p:cNvPr id="9" name="矩形 8"/>
          <p:cNvSpPr/>
          <p:nvPr/>
        </p:nvSpPr>
        <p:spPr>
          <a:xfrm>
            <a:off x="6549135" y="363008"/>
            <a:ext cx="2723825"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二手车数字身份系统结构</a:t>
            </a:r>
          </a:p>
        </p:txBody>
      </p:sp>
      <p:pic>
        <p:nvPicPr>
          <p:cNvPr id="5126" name="Picture 6"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794" y="5107139"/>
            <a:ext cx="2476145" cy="620411"/>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935764" y="2958526"/>
            <a:ext cx="898116" cy="1055022"/>
            <a:chOff x="3202371" y="158750"/>
            <a:chExt cx="5838057" cy="6858000"/>
          </a:xfrm>
        </p:grpSpPr>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6652" y="1304984"/>
              <a:ext cx="2547226" cy="4530666"/>
            </a:xfrm>
            <a:prstGeom prst="rect">
              <a:avLst/>
            </a:prstGeom>
          </p:spPr>
        </p:pic>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2371" y="158750"/>
              <a:ext cx="5838057" cy="6858000"/>
            </a:xfrm>
            <a:prstGeom prst="rect">
              <a:avLst/>
            </a:prstGeom>
          </p:spPr>
        </p:pic>
      </p:grpSp>
      <p:sp>
        <p:nvSpPr>
          <p:cNvPr id="46" name="矩形 45"/>
          <p:cNvSpPr/>
          <p:nvPr/>
        </p:nvSpPr>
        <p:spPr>
          <a:xfrm>
            <a:off x="1833880" y="3298689"/>
            <a:ext cx="1090363"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手机</a:t>
            </a:r>
            <a:r>
              <a:rPr lang="en-US" altLang="zh-CN" dirty="0">
                <a:latin typeface="微软雅黑" panose="020B0503020204020204" pitchFamily="34" charset="-122"/>
                <a:ea typeface="微软雅黑" panose="020B0503020204020204" pitchFamily="34" charset="-122"/>
              </a:rPr>
              <a:t>APP</a:t>
            </a:r>
            <a:endParaRPr lang="zh-CN" altLang="en-US" dirty="0">
              <a:latin typeface="微软雅黑" panose="020B0503020204020204" pitchFamily="34" charset="-122"/>
              <a:ea typeface="微软雅黑" panose="020B0503020204020204" pitchFamily="34" charset="-122"/>
            </a:endParaRPr>
          </a:p>
        </p:txBody>
      </p:sp>
      <p:sp>
        <p:nvSpPr>
          <p:cNvPr id="49" name="矩形 48"/>
          <p:cNvSpPr/>
          <p:nvPr/>
        </p:nvSpPr>
        <p:spPr>
          <a:xfrm>
            <a:off x="0" y="574"/>
            <a:ext cx="12192000" cy="6857426"/>
          </a:xfrm>
          <a:prstGeom prst="rect">
            <a:avLst/>
          </a:prstGeom>
          <a:solidFill>
            <a:schemeClr val="tx1">
              <a:lumMod val="85000"/>
              <a:lumOff val="1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47" name="矩形标注 46"/>
          <p:cNvSpPr/>
          <p:nvPr/>
        </p:nvSpPr>
        <p:spPr>
          <a:xfrm>
            <a:off x="1386719" y="3852399"/>
            <a:ext cx="2783961" cy="909213"/>
          </a:xfrm>
          <a:prstGeom prst="wedgeRectCallout">
            <a:avLst>
              <a:gd name="adj1" fmla="val -27997"/>
              <a:gd name="adj2" fmla="val 738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1524701" y="3924843"/>
            <a:ext cx="2590242" cy="738664"/>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基于以太坊运算网络，应用层不依赖独立</a:t>
            </a:r>
            <a:r>
              <a:rPr lang="en-US" altLang="zh-CN" sz="1400" dirty="0">
                <a:latin typeface="微软雅黑" panose="020B0503020204020204" pitchFamily="34" charset="-122"/>
                <a:ea typeface="微软雅黑" panose="020B0503020204020204" pitchFamily="34" charset="-122"/>
              </a:rPr>
              <a:t>Token</a:t>
            </a:r>
            <a:r>
              <a:rPr lang="zh-CN" altLang="en-US" sz="1400" dirty="0">
                <a:latin typeface="微软雅黑" panose="020B0503020204020204" pitchFamily="34" charset="-122"/>
                <a:ea typeface="微软雅黑" panose="020B0503020204020204" pitchFamily="34" charset="-122"/>
              </a:rPr>
              <a:t>，避免</a:t>
            </a:r>
            <a:r>
              <a:rPr lang="en-US" altLang="zh-CN" sz="1400" dirty="0">
                <a:latin typeface="微软雅黑" panose="020B0503020204020204" pitchFamily="34" charset="-122"/>
                <a:ea typeface="微软雅黑" panose="020B0503020204020204" pitchFamily="34" charset="-122"/>
              </a:rPr>
              <a:t>ICO</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6744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88</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C00000"/>
                </a:solidFill>
              </a:rPr>
              <a:t>方案前景</a:t>
            </a:r>
          </a:p>
        </p:txBody>
      </p:sp>
      <p:graphicFrame>
        <p:nvGraphicFramePr>
          <p:cNvPr id="6" name="表格 5"/>
          <p:cNvGraphicFramePr>
            <a:graphicFrameLocks noGrp="1"/>
          </p:cNvGraphicFramePr>
          <p:nvPr>
            <p:extLst>
              <p:ext uri="{D42A27DB-BD31-4B8C-83A1-F6EECF244321}">
                <p14:modId xmlns:p14="http://schemas.microsoft.com/office/powerpoint/2010/main" val="918686378"/>
              </p:ext>
            </p:extLst>
          </p:nvPr>
        </p:nvGraphicFramePr>
        <p:xfrm>
          <a:off x="934974" y="1799491"/>
          <a:ext cx="7523226" cy="4315014"/>
        </p:xfrm>
        <a:graphic>
          <a:graphicData uri="http://schemas.openxmlformats.org/drawingml/2006/table">
            <a:tbl>
              <a:tblPr firstRow="1" bandRow="1">
                <a:tableStyleId>{69012ECD-51FC-41F1-AA8D-1B2483CD663E}</a:tableStyleId>
              </a:tblPr>
              <a:tblGrid>
                <a:gridCol w="2870051">
                  <a:extLst>
                    <a:ext uri="{9D8B030D-6E8A-4147-A177-3AD203B41FA5}">
                      <a16:colId xmlns:a16="http://schemas.microsoft.com/office/drawing/2014/main" val="1669043936"/>
                    </a:ext>
                  </a:extLst>
                </a:gridCol>
                <a:gridCol w="4653175">
                  <a:extLst>
                    <a:ext uri="{9D8B030D-6E8A-4147-A177-3AD203B41FA5}">
                      <a16:colId xmlns:a16="http://schemas.microsoft.com/office/drawing/2014/main" val="4058227502"/>
                    </a:ext>
                  </a:extLst>
                </a:gridCol>
              </a:tblGrid>
              <a:tr h="479446">
                <a:tc>
                  <a:txBody>
                    <a:bodyPr/>
                    <a:lstStyle/>
                    <a:p>
                      <a:r>
                        <a:rPr lang="zh-CN" altLang="en-US" sz="1400" dirty="0">
                          <a:latin typeface="微软雅黑" panose="020B0503020204020204" pitchFamily="34" charset="-122"/>
                          <a:ea typeface="微软雅黑" panose="020B0503020204020204" pitchFamily="34" charset="-122"/>
                        </a:rPr>
                        <a:t>基本信息</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tc>
                  <a:txBody>
                    <a:bodyPr/>
                    <a:lstStyle/>
                    <a:p>
                      <a:r>
                        <a:rPr lang="zh-CN" altLang="en-US" sz="1400" dirty="0">
                          <a:latin typeface="微软雅黑" panose="020B0503020204020204" pitchFamily="34" charset="-122"/>
                          <a:ea typeface="微软雅黑" panose="020B0503020204020204" pitchFamily="34" charset="-122"/>
                        </a:rPr>
                        <a:t>品牌、车型、配置、购买时间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569053209"/>
                  </a:ext>
                </a:extLst>
              </a:tr>
              <a:tr h="479446">
                <a:tc>
                  <a:txBody>
                    <a:bodyPr/>
                    <a:lstStyle/>
                    <a:p>
                      <a:r>
                        <a:rPr lang="zh-CN" altLang="en-US" sz="1400" dirty="0">
                          <a:latin typeface="微软雅黑" panose="020B0503020204020204" pitchFamily="34" charset="-122"/>
                          <a:ea typeface="微软雅黑" panose="020B0503020204020204" pitchFamily="34" charset="-122"/>
                        </a:rPr>
                        <a:t>里程</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zh-CN" altLang="en-US" sz="1400" dirty="0">
                          <a:latin typeface="微软雅黑" panose="020B0503020204020204" pitchFamily="34" charset="-122"/>
                          <a:ea typeface="微软雅黑" panose="020B0503020204020204" pitchFamily="34" charset="-122"/>
                        </a:rPr>
                        <a:t>里程历史纪录和里程表的问题</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374427048"/>
                  </a:ext>
                </a:extLst>
              </a:tr>
              <a:tr h="479446">
                <a:tc>
                  <a:txBody>
                    <a:bodyPr/>
                    <a:lstStyle/>
                    <a:p>
                      <a:r>
                        <a:rPr lang="zh-CN" altLang="en-US" sz="1400" dirty="0">
                          <a:latin typeface="微软雅黑" panose="020B0503020204020204" pitchFamily="34" charset="-122"/>
                          <a:ea typeface="微软雅黑" panose="020B0503020204020204" pitchFamily="34" charset="-122"/>
                        </a:rPr>
                        <a:t>检测记录</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zh-CN" altLang="en-US" sz="1400" dirty="0">
                          <a:latin typeface="微软雅黑" panose="020B0503020204020204" pitchFamily="34" charset="-122"/>
                          <a:ea typeface="微软雅黑" panose="020B0503020204020204" pitchFamily="34" charset="-122"/>
                        </a:rPr>
                        <a:t>外观、内饰、发动机等情况</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522206197"/>
                  </a:ext>
                </a:extLst>
              </a:tr>
              <a:tr h="479446">
                <a:tc>
                  <a:txBody>
                    <a:bodyPr/>
                    <a:lstStyle/>
                    <a:p>
                      <a:r>
                        <a:rPr lang="zh-CN" altLang="en-US" sz="1400" dirty="0">
                          <a:latin typeface="微软雅黑" panose="020B0503020204020204" pitchFamily="34" charset="-122"/>
                          <a:ea typeface="微软雅黑" panose="020B0503020204020204" pitchFamily="34" charset="-122"/>
                        </a:rPr>
                        <a:t>所有权历史</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zh-CN" altLang="en-US" sz="1400" dirty="0">
                          <a:latin typeface="微软雅黑" panose="020B0503020204020204" pitchFamily="34" charset="-122"/>
                          <a:ea typeface="微软雅黑" panose="020B0503020204020204" pitchFamily="34" charset="-122"/>
                        </a:rPr>
                        <a:t>车辆生命周期内的所有权记录</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692288783"/>
                  </a:ext>
                </a:extLst>
              </a:tr>
              <a:tr h="479446">
                <a:tc>
                  <a:txBody>
                    <a:bodyPr/>
                    <a:lstStyle/>
                    <a:p>
                      <a:r>
                        <a:rPr lang="zh-CN" altLang="en-US" sz="1400" dirty="0">
                          <a:latin typeface="微软雅黑" panose="020B0503020204020204" pitchFamily="34" charset="-122"/>
                          <a:ea typeface="微软雅黑" panose="020B0503020204020204" pitchFamily="34" charset="-122"/>
                        </a:rPr>
                        <a:t>服务历史</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zh-CN" altLang="en-US" sz="1400" dirty="0">
                          <a:latin typeface="微软雅黑" panose="020B0503020204020204" pitchFamily="34" charset="-122"/>
                          <a:ea typeface="微软雅黑" panose="020B0503020204020204" pitchFamily="34" charset="-122"/>
                        </a:rPr>
                        <a:t>车辆维护和检查记录</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675063442"/>
                  </a:ext>
                </a:extLst>
              </a:tr>
              <a:tr h="479446">
                <a:tc>
                  <a:txBody>
                    <a:bodyPr/>
                    <a:lstStyle/>
                    <a:p>
                      <a:r>
                        <a:rPr lang="zh-CN" altLang="en-US" sz="1400" dirty="0">
                          <a:latin typeface="微软雅黑" panose="020B0503020204020204" pitchFamily="34" charset="-122"/>
                          <a:ea typeface="微软雅黑" panose="020B0503020204020204" pitchFamily="34" charset="-122"/>
                        </a:rPr>
                        <a:t>被盗情况</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zh-CN" altLang="en-US" sz="1400" dirty="0">
                          <a:latin typeface="微软雅黑" panose="020B0503020204020204" pitchFamily="34" charset="-122"/>
                          <a:ea typeface="微软雅黑" panose="020B0503020204020204" pitchFamily="34" charset="-122"/>
                        </a:rPr>
                        <a:t>该车辆是否为被盗车辆</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856415400"/>
                  </a:ext>
                </a:extLst>
              </a:tr>
              <a:tr h="479446">
                <a:tc>
                  <a:txBody>
                    <a:bodyPr/>
                    <a:lstStyle/>
                    <a:p>
                      <a:r>
                        <a:rPr lang="zh-CN" altLang="en-US" sz="1400" dirty="0">
                          <a:latin typeface="微软雅黑" panose="020B0503020204020204" pitchFamily="34" charset="-122"/>
                          <a:ea typeface="微软雅黑" panose="020B0503020204020204" pitchFamily="34" charset="-122"/>
                        </a:rPr>
                        <a:t>归属地</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zh-CN" altLang="en-US" sz="1400" dirty="0">
                          <a:latin typeface="微软雅黑" panose="020B0503020204020204" pitchFamily="34" charset="-122"/>
                          <a:ea typeface="微软雅黑" panose="020B0503020204020204" pitchFamily="34" charset="-122"/>
                        </a:rPr>
                        <a:t>车辆历史归属省市</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925946895"/>
                  </a:ext>
                </a:extLst>
              </a:tr>
              <a:tr h="479446">
                <a:tc>
                  <a:txBody>
                    <a:bodyPr/>
                    <a:lstStyle/>
                    <a:p>
                      <a:r>
                        <a:rPr lang="zh-CN" altLang="en-US" sz="1400" dirty="0">
                          <a:latin typeface="微软雅黑" panose="020B0503020204020204" pitchFamily="34" charset="-122"/>
                          <a:ea typeface="微软雅黑" panose="020B0503020204020204" pitchFamily="34" charset="-122"/>
                        </a:rPr>
                        <a:t>召回情况</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zh-CN" altLang="en-US" sz="1400" dirty="0">
                          <a:latin typeface="微软雅黑" panose="020B0503020204020204" pitchFamily="34" charset="-122"/>
                          <a:ea typeface="微软雅黑" panose="020B0503020204020204" pitchFamily="34" charset="-122"/>
                        </a:rPr>
                        <a:t>公开的召回情况</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5729089"/>
                  </a:ext>
                </a:extLst>
              </a:tr>
              <a:tr h="479446">
                <a:tc>
                  <a:txBody>
                    <a:bodyPr/>
                    <a:lstStyle/>
                    <a:p>
                      <a:r>
                        <a:rPr lang="zh-CN" altLang="en-US" sz="1400" dirty="0">
                          <a:latin typeface="微软雅黑" panose="020B0503020204020204" pitchFamily="34" charset="-122"/>
                          <a:ea typeface="微软雅黑" panose="020B0503020204020204" pitchFamily="34" charset="-122"/>
                        </a:rPr>
                        <a:t>车辆损坏</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事故历史</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zh-CN" altLang="en-US" sz="1400" dirty="0">
                          <a:latin typeface="微软雅黑" panose="020B0503020204020204" pitchFamily="34" charset="-122"/>
                          <a:ea typeface="微软雅黑" panose="020B0503020204020204" pitchFamily="34" charset="-122"/>
                        </a:rPr>
                        <a:t>车辆事故和意外历史</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951936403"/>
                  </a:ext>
                </a:extLst>
              </a:tr>
            </a:tbl>
          </a:graphicData>
        </a:graphic>
      </p:graphicFrame>
    </p:spTree>
    <p:extLst>
      <p:ext uri="{BB962C8B-B14F-4D97-AF65-F5344CB8AC3E}">
        <p14:creationId xmlns:p14="http://schemas.microsoft.com/office/powerpoint/2010/main" val="3982037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105435" y="648747"/>
            <a:ext cx="5060119" cy="5474682"/>
          </a:xfrm>
          <a:prstGeom prst="rect">
            <a:avLst/>
          </a:prstGeom>
        </p:spPr>
      </p:pic>
      <p:sp>
        <p:nvSpPr>
          <p:cNvPr id="3" name="内容占位符 2"/>
          <p:cNvSpPr>
            <a:spLocks noGrp="1"/>
          </p:cNvSpPr>
          <p:nvPr>
            <p:ph idx="1"/>
          </p:nvPr>
        </p:nvSpPr>
        <p:spPr/>
        <p:txBody>
          <a:bodyPr>
            <a:normAutofit/>
          </a:bodyPr>
          <a:lstStyle/>
          <a:p>
            <a:pPr marL="342900" indent="-342900">
              <a:lnSpc>
                <a:spcPct val="150000"/>
              </a:lnSpc>
              <a:buFont typeface="+mj-lt"/>
              <a:buAutoNum type="arabicPeriod"/>
            </a:pPr>
            <a:r>
              <a:rPr lang="zh-CN" altLang="en-US" sz="1800" b="0" dirty="0"/>
              <a:t>全国汽车保有量持续快速增长</a:t>
            </a:r>
            <a:endParaRPr lang="en-US" altLang="zh-CN" sz="1800" b="0" dirty="0"/>
          </a:p>
          <a:p>
            <a:pPr marL="342900" indent="-342900">
              <a:lnSpc>
                <a:spcPct val="150000"/>
              </a:lnSpc>
              <a:buFont typeface="+mj-lt"/>
              <a:buAutoNum type="arabicPeriod"/>
            </a:pPr>
            <a:r>
              <a:rPr lang="en-US" altLang="zh-CN" sz="1800" b="0" dirty="0"/>
              <a:t>2013</a:t>
            </a:r>
            <a:r>
              <a:rPr lang="zh-CN" altLang="en-US" sz="1800" b="0" dirty="0"/>
              <a:t>年起，新车销量开始萎缩</a:t>
            </a:r>
            <a:endParaRPr lang="en-US" altLang="zh-CN" sz="1800" b="0" dirty="0"/>
          </a:p>
          <a:p>
            <a:pPr marL="342900" indent="-342900">
              <a:lnSpc>
                <a:spcPct val="150000"/>
              </a:lnSpc>
              <a:buFont typeface="+mj-lt"/>
              <a:buAutoNum type="arabicPeriod"/>
            </a:pPr>
            <a:r>
              <a:rPr lang="en-US" altLang="zh-CN" sz="1800" b="0" dirty="0"/>
              <a:t>2015</a:t>
            </a:r>
            <a:r>
              <a:rPr lang="zh-CN" altLang="en-US" sz="1800" b="0" dirty="0"/>
              <a:t>年起，二手车交易开始井喷</a:t>
            </a:r>
            <a:endParaRPr lang="en-US" altLang="zh-CN" sz="1800" b="0" dirty="0"/>
          </a:p>
          <a:p>
            <a:pPr marL="342900" indent="-342900">
              <a:lnSpc>
                <a:spcPct val="150000"/>
              </a:lnSpc>
              <a:buFont typeface="+mj-lt"/>
              <a:buAutoNum type="arabicPeriod"/>
            </a:pPr>
            <a:r>
              <a:rPr lang="zh-CN" altLang="en-US" sz="1800" b="0" dirty="0"/>
              <a:t>中国二手车市场</a:t>
            </a:r>
            <a:r>
              <a:rPr lang="zh-CN" altLang="en-US" sz="1800" dirty="0"/>
              <a:t>远未成熟</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9</a:t>
            </a:fld>
            <a:endParaRPr lang="zh-CN" altLang="en-US"/>
          </a:p>
        </p:txBody>
      </p:sp>
      <p:sp>
        <p:nvSpPr>
          <p:cNvPr id="12"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solidFill>
                  <a:srgbClr val="085DAD"/>
                </a:solidFill>
              </a:rPr>
              <a:t>经济背景</a:t>
            </a:r>
            <a:endParaRPr lang="zh-CN" altLang="en-US" dirty="0">
              <a:solidFill>
                <a:srgbClr val="085DAD"/>
              </a:solidFill>
            </a:endParaRPr>
          </a:p>
        </p:txBody>
      </p:sp>
    </p:spTree>
    <p:extLst>
      <p:ext uri="{BB962C8B-B14F-4D97-AF65-F5344CB8AC3E}">
        <p14:creationId xmlns:p14="http://schemas.microsoft.com/office/powerpoint/2010/main" val="2322718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4077</TotalTime>
  <Words>6488</Words>
  <Application>Microsoft Macintosh PowerPoint</Application>
  <PresentationFormat>宽屏</PresentationFormat>
  <Paragraphs>790</Paragraphs>
  <Slides>88</Slides>
  <Notes>88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88</vt:i4>
      </vt:variant>
    </vt:vector>
  </HeadingPairs>
  <TitlesOfParts>
    <vt:vector size="93" baseType="lpstr">
      <vt:lpstr>等线</vt:lpstr>
      <vt:lpstr>微软雅黑</vt:lpstr>
      <vt:lpstr>微软雅黑 Light</vt:lpstr>
      <vt:lpstr>Arial</vt:lpstr>
      <vt:lpstr>Office 主题​​</vt:lpstr>
      <vt:lpstr>区块链+中国二手车研究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shihaitian</dc:creator>
  <cp:lastModifiedBy>Microsoft Office User</cp:lastModifiedBy>
  <cp:revision>319</cp:revision>
  <dcterms:created xsi:type="dcterms:W3CDTF">2018-10-21T01:47:58Z</dcterms:created>
  <dcterms:modified xsi:type="dcterms:W3CDTF">2019-11-22T05:10:49Z</dcterms:modified>
</cp:coreProperties>
</file>